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Quattrocen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oFyDSI65kHJiImfeJc839O5Y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6CAB1E-E47B-4B2A-83F4-826A4121B6A2}">
  <a:tblStyle styleId="{C16CAB1E-E47B-4B2A-83F4-826A4121B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Quattrocento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8aca1cca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b8aca1cca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b8aca1cca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8aca1cca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8aca1cca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b8aca1ccae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8aca1ccae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8aca1ccae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b8aca1ccae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8aca1ccae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8aca1ccae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b8aca1ccae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8aca1cca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8aca1cca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b8aca1ccae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8aca1ccae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8aca1ccae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b8aca1ccae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8aca1ccae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b8aca1ccae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b8aca1ccae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16"/>
          <p:cNvSpPr txBox="1"/>
          <p:nvPr>
            <p:ph type="ctrTitle"/>
          </p:nvPr>
        </p:nvSpPr>
        <p:spPr>
          <a:xfrm>
            <a:off x="838200" y="2061006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  <a:defRPr sz="2800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25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26"/>
          <p:cNvSpPr txBox="1"/>
          <p:nvPr>
            <p:ph type="title"/>
          </p:nvPr>
        </p:nvSpPr>
        <p:spPr>
          <a:xfrm rot="5400000">
            <a:off x="8219282" y="2361262"/>
            <a:ext cx="5811838" cy="1819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17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18"/>
          <p:cNvSpPr txBox="1"/>
          <p:nvPr>
            <p:ph type="title"/>
          </p:nvPr>
        </p:nvSpPr>
        <p:spPr>
          <a:xfrm>
            <a:off x="838201" y="2402238"/>
            <a:ext cx="4508715" cy="2187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800"/>
              <a:buFont typeface="Quattrocento Sans"/>
              <a:buNone/>
              <a:defRPr sz="4800">
                <a:solidFill>
                  <a:srgbClr val="D247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6323308" y="2402237"/>
            <a:ext cx="5269424" cy="2187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" name="Google Shape;41;p19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20"/>
          <p:cNvSpPr txBox="1"/>
          <p:nvPr>
            <p:ph type="title"/>
          </p:nvPr>
        </p:nvSpPr>
        <p:spPr>
          <a:xfrm>
            <a:off x="609600" y="0"/>
            <a:ext cx="10737851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0"/>
          <p:cNvSpPr txBox="1"/>
          <p:nvPr>
            <p:ph idx="2" type="body"/>
          </p:nvPr>
        </p:nvSpPr>
        <p:spPr>
          <a:xfrm>
            <a:off x="831851" y="2193927"/>
            <a:ext cx="5156200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3" type="body"/>
          </p:nvPr>
        </p:nvSpPr>
        <p:spPr>
          <a:xfrm>
            <a:off x="6189664" y="1489075"/>
            <a:ext cx="51577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4" type="body"/>
          </p:nvPr>
        </p:nvSpPr>
        <p:spPr>
          <a:xfrm>
            <a:off x="6189664" y="2193927"/>
            <a:ext cx="5157787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838199" y="2061006"/>
            <a:ext cx="1101348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/>
              <a:t>DHIS2 v 40 Offline Installation Guide and FAQs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</a:pPr>
            <a:r>
              <a:rPr lang="en-US"/>
              <a:t>Ministry of Health(MOH)</a:t>
            </a:r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22618" l="26883" r="29089" t="15072"/>
          <a:stretch/>
        </p:blipFill>
        <p:spPr>
          <a:xfrm>
            <a:off x="5178425" y="572475"/>
            <a:ext cx="2209975" cy="20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9: Install the JDK components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810769" y="1834769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It displays a  dialog to install the JRE components as indicated on the following dialog, click install and continue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https://lh7-us.googleusercontent.com/3xXSzwi_0vWFax2kJanUng8eOCxKfcBzb0s53uJht-iPp3qi99TIk5lHJiV84ieEw-ES2Nf-gMHViJpKPpMeKbGQqsbuCu2DRI7kMecwtneHsDPRZEoydT6Tc--0AOAlakAE8JSIjegR_q7ka_FPXg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1408" y="1325150"/>
            <a:ext cx="45243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558pi7CG0lMUDUtHzBEhT3_598g8HLiXJK3i4HUQ6YBdf7oDSWnqr7oaquleZCU7KRNkQlRTDN-EsaH_0KKHcdh9P1WpmW-sqnmnDEhmuvTGAMA2TLXRA3WgTsQ2CEc3xjroU9BGdXuAnKYigleByg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1408" y="4144551"/>
            <a:ext cx="4792600" cy="2878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10"/>
          <p:cNvCxnSpPr>
            <a:stCxn id="172" idx="2"/>
          </p:cNvCxnSpPr>
          <p:nvPr/>
        </p:nvCxnSpPr>
        <p:spPr>
          <a:xfrm flipH="1">
            <a:off x="8871196" y="3763550"/>
            <a:ext cx="92400" cy="60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10: install Postgresql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838201" y="1713390"/>
            <a:ext cx="4167753" cy="4463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2300">
                <a:solidFill>
                  <a:schemeClr val="dk1"/>
                </a:solidFill>
              </a:rPr>
              <a:t>The next step is to install Postgresql, also populate the licensee agreement and click next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descr="https://lh7-us.googleusercontent.com/GiSn6nfqmjHlCTSez6ik1VmZ4uMXUu1G_mtykUmTqt3pbSECRmQXNTzizFDzoL34tupVeWekwYOJ9Vv59fLIZNFUBheqJ2NCB40EsMHu01SdAhfEYyY6vYT6Mms_1RjUO_fjqxsvPJRZNz7sg1c9Yw" id="181" name="Google Shape;181;p11"/>
          <p:cNvSpPr/>
          <p:nvPr/>
        </p:nvSpPr>
        <p:spPr>
          <a:xfrm>
            <a:off x="123825" y="-1081088"/>
            <a:ext cx="3686175" cy="2733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https://lh7-us.googleusercontent.com/GiSn6nfqmjHlCTSez6ik1VmZ4uMXUu1G_mtykUmTqt3pbSECRmQXNTzizFDzoL34tupVeWekwYOJ9Vv59fLIZNFUBheqJ2NCB40EsMHu01SdAhfEYyY6vYT6Mms_1RjUO_fjqxsvPJRZNz7sg1c9Yw"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176" y="1713397"/>
            <a:ext cx="5387300" cy="39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11:  Install the Postgis</a:t>
            </a:r>
            <a:endParaRPr/>
          </a:p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838201" y="1825625"/>
            <a:ext cx="256194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40"/>
              <a:buNone/>
            </a:pPr>
            <a:r>
              <a:rPr lang="en-US" sz="2040">
                <a:solidFill>
                  <a:schemeClr val="dk1"/>
                </a:solidFill>
              </a:rPr>
              <a:t>The next step install the Postgis, click the I agree</a:t>
            </a:r>
            <a:endParaRPr sz="20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572"/>
              </a:spcBef>
              <a:spcAft>
                <a:spcPts val="0"/>
              </a:spcAft>
              <a:buClr>
                <a:srgbClr val="7F7F7F"/>
              </a:buClr>
              <a:buSzPts val="1240"/>
              <a:buNone/>
            </a:pPr>
            <a:r>
              <a:t/>
            </a:r>
            <a:endParaRPr sz="20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572"/>
              </a:spcBef>
              <a:spcAft>
                <a:spcPts val="0"/>
              </a:spcAft>
              <a:buClr>
                <a:srgbClr val="7F7F7F"/>
              </a:buClr>
              <a:buSzPts val="1240"/>
              <a:buNone/>
            </a:pPr>
            <a:r>
              <a:rPr lang="en-US" sz="2040">
                <a:solidFill>
                  <a:schemeClr val="dk1"/>
                </a:solidFill>
              </a:rPr>
              <a:t>On the following dialog box, DONOT SELECT spatial database</a:t>
            </a:r>
            <a:endParaRPr sz="20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572"/>
              </a:spcBef>
              <a:spcAft>
                <a:spcPts val="0"/>
              </a:spcAft>
              <a:buClr>
                <a:srgbClr val="7F7F7F"/>
              </a:buClr>
              <a:buSzPts val="1240"/>
              <a:buNone/>
            </a:pPr>
            <a:br>
              <a:rPr lang="en-US" sz="2040">
                <a:solidFill>
                  <a:schemeClr val="dk1"/>
                </a:solidFill>
              </a:rPr>
            </a:br>
            <a:endParaRPr sz="2040">
              <a:solidFill>
                <a:schemeClr val="dk1"/>
              </a:solidFill>
            </a:endParaRPr>
          </a:p>
        </p:txBody>
      </p:sp>
      <p:pic>
        <p:nvPicPr>
          <p:cNvPr descr="https://lh7-us.googleusercontent.com/3_M9_cFof2L-wYZHK4ca6N00b2oxwNGph9ZCb40uMnus9BW33gHLVQC3NHKftL0GC887WI4RRQBocCMMVQdfWLUj1v2maalYjSfLZ13XgiBsqMJQhiLXuebqEmKFafXrmaSxF99rX4xFaqv2ShMhsw"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585" y="1449838"/>
            <a:ext cx="3024328" cy="2337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i5epLBILQH5OwoneQb9vtdLKFpzP1MzoWItjkApT5v0vdqgsgOiP69zdpo_uPQPGwhDHja2s9W3dazNsY9bca-vIHO1iiUiVjTYNp2fxx_Xg5IeDZ22WrBRPHNHgsiQlF8-XNru-laP2WQYHkTkY-w"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146" y="1319509"/>
            <a:ext cx="3030624" cy="246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3_M9_cFof2L-wYZHK4ca6N00b2oxwNGph9ZCb40uMnus9BW33gHLVQC3NHKftL0GC887WI4RRQBocCMMVQdfWLUj1v2maalYjSfLZ13XgiBsqMJQhiLXuebqEmKFafXrmaSxF99rX4xFaqv2ShMhsw"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585" y="4143473"/>
            <a:ext cx="2962183" cy="2312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2yrIoq35fGaQh7ENBiPnxriUhg6ww5U4IzhpXM8YgH9XMn4LGYY63q_VaBBT3EeK9FE3uK9O22eibVHBpHaicGpeexW6C8OMlz9tGpTHJ7dYh3_3Jm2TCp6nH4A4B0HROix-zsVSXCedAgKwKAyLyw" id="192" name="Google Shape;19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146" y="3983121"/>
            <a:ext cx="2971655" cy="2497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12"/>
          <p:cNvCxnSpPr>
            <a:endCxn id="190" idx="1"/>
          </p:cNvCxnSpPr>
          <p:nvPr/>
        </p:nvCxnSpPr>
        <p:spPr>
          <a:xfrm flipH="1" rot="10800000">
            <a:off x="7190846" y="2553629"/>
            <a:ext cx="1191300" cy="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12"/>
          <p:cNvCxnSpPr/>
          <p:nvPr/>
        </p:nvCxnSpPr>
        <p:spPr>
          <a:xfrm flipH="1">
            <a:off x="7174500" y="3784025"/>
            <a:ext cx="1596900" cy="427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12"/>
          <p:cNvCxnSpPr>
            <a:stCxn id="191" idx="3"/>
          </p:cNvCxnSpPr>
          <p:nvPr/>
        </p:nvCxnSpPr>
        <p:spPr>
          <a:xfrm>
            <a:off x="7128768" y="5299764"/>
            <a:ext cx="1172100" cy="52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838201" y="1825625"/>
            <a:ext cx="4167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Yes and then finally close button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br>
              <a:rPr lang="en-US"/>
            </a:br>
            <a:endParaRPr/>
          </a:p>
        </p:txBody>
      </p:sp>
      <p:sp>
        <p:nvSpPr>
          <p:cNvPr id="201" name="Google Shape;201;p13"/>
          <p:cNvSpPr txBox="1"/>
          <p:nvPr>
            <p:ph type="title"/>
          </p:nvPr>
        </p:nvSpPr>
        <p:spPr>
          <a:xfrm>
            <a:off x="604434" y="8539"/>
            <a:ext cx="1074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12: Finalizing Postgis Installation</a:t>
            </a:r>
            <a:endParaRPr/>
          </a:p>
        </p:txBody>
      </p:sp>
      <p:pic>
        <p:nvPicPr>
          <p:cNvPr descr="https://lh7-us.googleusercontent.com/rQO_0KJz5QO62Gy7z53MywYQ85IGFXckpNu3Yn8y7MBEKTw0aY-Npaa50vjVQ6fI1lDfB7fDrEQQt_cnvVNJ9xTqrXe6begx1lWO86wp2EoO3Ozy3FqsEYNzX4kWozEBCps7EvK9hyzwJMd7Oi91DA"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082" y="2712267"/>
            <a:ext cx="3376474" cy="2640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GTKHIi3SnNpOJZU3N9SSQH5donF7sH6veG3fKXY04oH4Pgw6wW4lpueUN1_Eu48_bhZUe1W6ILvUIxmaT2hmIDVPlo64edFnrrQt0MQHmYwuKav7VbzdVrh7GTda2jM9lZn61gkoK-iROU04Msuk9Q" id="203" name="Google Shape;2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89" y="3659334"/>
            <a:ext cx="3416978" cy="285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eaP-wbIMeKYzn3GZmsQ0XlyNm-_TLjK0gN0M-QFoPppP85EMZIEbjOBM4TZsUc1dl7YICtzzWNZMp6zT75sJIDRT1ofUvYXz-irTcDqCtC20kO94LNiYUHcE7gYunx1t_oMn-HFhZfWwpHKn4tfYeg" id="204" name="Google Shape;2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1525" y="1496500"/>
            <a:ext cx="3488076" cy="276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3"/>
          <p:cNvCxnSpPr>
            <a:endCxn id="202" idx="1"/>
          </p:cNvCxnSpPr>
          <p:nvPr/>
        </p:nvCxnSpPr>
        <p:spPr>
          <a:xfrm flipH="1" rot="10800000">
            <a:off x="4180282" y="4032507"/>
            <a:ext cx="5238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13"/>
          <p:cNvCxnSpPr/>
          <p:nvPr/>
        </p:nvCxnSpPr>
        <p:spPr>
          <a:xfrm flipH="1" rot="10800000">
            <a:off x="7867732" y="2859332"/>
            <a:ext cx="523800" cy="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13: The final stages</a:t>
            </a:r>
            <a:endParaRPr/>
          </a:p>
        </p:txBody>
      </p:sp>
      <p:sp>
        <p:nvSpPr>
          <p:cNvPr id="212" name="Google Shape;212;p14"/>
          <p:cNvSpPr txBox="1"/>
          <p:nvPr>
            <p:ph idx="1" type="body"/>
          </p:nvPr>
        </p:nvSpPr>
        <p:spPr>
          <a:xfrm>
            <a:off x="838200" y="1825625"/>
            <a:ext cx="4910700" cy="4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Database Restoring,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Chrome installation,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Starting Tomcat,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creating shortcut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Finalizing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https://lh7-us.googleusercontent.com/uoed72Soj3Bvzz8ChQy8jRR3hyidHmbSaNOChbNl3lUSi9802Fn_h-CGSx88fvoeYQrdxDYlt8yPw7WMqzOvXuNHYe7jvhIimLHLE1GAvmdj8kMtdQ3w5uEhS7oq5sGoQdNQ3asD4KOseHAhkf08EQ"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8898" y="1367396"/>
            <a:ext cx="5801799" cy="43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8aca1ccae_0_6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900"/>
          </a:p>
        </p:txBody>
      </p:sp>
      <p:graphicFrame>
        <p:nvGraphicFramePr>
          <p:cNvPr id="220" name="Google Shape;220;g2b8aca1ccae_0_6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3459100"/>
                <a:gridCol w="6885075"/>
              </a:tblGrid>
              <a:tr h="39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6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6AA84F"/>
                          </a:solidFill>
                        </a:rPr>
                        <a:t>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6AA84F"/>
                          </a:solidFill>
                        </a:rPr>
                        <a:t>Duplication of data on visualizer and custom dataset reports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Originally</a:t>
                      </a: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 the DB was not indexed</a:t>
                      </a:r>
                      <a:endParaRPr sz="1500">
                        <a:solidFill>
                          <a:srgbClr val="1C4587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Browsers other than chrome have a potential to generate duplicates</a:t>
                      </a:r>
                      <a:endParaRPr sz="1500">
                        <a:solidFill>
                          <a:srgbClr val="1C4587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Scripts generated to removeduplicates</a:t>
                      </a:r>
                      <a:endParaRPr sz="15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6AA84F"/>
                          </a:solidFill>
                        </a:rPr>
                        <a:t>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6AA84F"/>
                          </a:solidFill>
                        </a:rPr>
                        <a:t>Data entered/captured but not viewed on visualizer even after executing the analytics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Analytics takes only the “last updated”</a:t>
                      </a:r>
                      <a:endParaRPr sz="1500">
                        <a:solidFill>
                          <a:srgbClr val="374151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Future data entered in the DB</a:t>
                      </a:r>
                      <a:endParaRPr sz="1500">
                        <a:solidFill>
                          <a:srgbClr val="374151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CMOS Change, Fixing date on computer</a:t>
                      </a:r>
                      <a:endParaRPr sz="1500">
                        <a:solidFill>
                          <a:srgbClr val="374151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Period structure issue- solved with period structure rebuild</a:t>
                      </a:r>
                      <a:endParaRPr sz="1500">
                        <a:solidFill>
                          <a:srgbClr val="374151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Future Date was changed with json</a:t>
                      </a:r>
                      <a:endParaRPr sz="1500">
                        <a:solidFill>
                          <a:srgbClr val="374151"/>
                        </a:solidFill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Send the list of facilities with problem with CMOS issue and compile the facilities with issues of future date(Report on SQL view: </a:t>
                      </a:r>
                      <a:endParaRPr sz="1500">
                        <a:solidFill>
                          <a:srgbClr val="1C4587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 select * from datavalue where periodid in (select periodid from period where periodtypeid = 10 and startdate &gt; '2024-01-11');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238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700">
                          <a:solidFill>
                            <a:srgbClr val="1C4587"/>
                          </a:solidFill>
                        </a:rPr>
                        <a:t>Suspect that it could be system problem?</a:t>
                      </a:r>
                      <a:endParaRPr sz="15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8aca1ccae_0_15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400"/>
          </a:p>
        </p:txBody>
      </p:sp>
      <p:graphicFrame>
        <p:nvGraphicFramePr>
          <p:cNvPr id="227" name="Google Shape;227;g2b8aca1ccae_0_15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3459100"/>
                <a:gridCol w="6885075"/>
              </a:tblGrid>
              <a:tr h="2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3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AA84F"/>
                          </a:solidFill>
                        </a:rPr>
                        <a:t>Summation problems(the sum of the disaggregation doesn’t equal to the value on the data element)</a:t>
                      </a:r>
                      <a:endParaRPr sz="18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Cause: Mix of category structure, wrong and correct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Query was generated and frequently run to solve the issue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One of the causes for the upgrade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4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AA84F"/>
                          </a:solidFill>
                        </a:rPr>
                        <a:t>The Online and offline instances are not the same(I can login on the online but not on the offline)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cause: Privilege issue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Appropriate user privileges should be provided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Password change should be properly regulated.  Password change policy should enforce polcies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Governance document for standerdization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5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5</a:t>
                      </a:r>
                      <a:endParaRPr sz="24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AA84F"/>
                          </a:solidFill>
                        </a:rPr>
                        <a:t>I wanted my shape files created with GIS tools in DHIS2 and able to use it</a:t>
                      </a:r>
                      <a:endParaRPr sz="1900">
                        <a:solidFill>
                          <a:srgbClr val="6AA84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Admins are politically sensitive and should only taken from recognized body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Point data should be populated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Technically it is easy to capture point data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800">
                          <a:solidFill>
                            <a:srgbClr val="1C4587"/>
                          </a:solidFill>
                        </a:rPr>
                        <a:t>From maps→ view profile—&gt;capture facilites. Regions please please capture the remaining point data for facilities as fast as you can. Specify the source.</a:t>
                      </a:r>
                      <a:endParaRPr sz="16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8aca1ccae_0_23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400"/>
          </a:p>
        </p:txBody>
      </p:sp>
      <p:graphicFrame>
        <p:nvGraphicFramePr>
          <p:cNvPr id="234" name="Google Shape;234;g2b8aca1ccae_0_23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3459100"/>
                <a:gridCol w="6885075"/>
              </a:tblGrid>
              <a:tr h="2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6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AA84F"/>
                          </a:solidFill>
                        </a:rPr>
                        <a:t>Duplication of data on visualizer and custom dataset reports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Orginally the DB was not indexed</a:t>
                      </a:r>
                      <a:endParaRPr sz="1700">
                        <a:solidFill>
                          <a:srgbClr val="1C4587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Browsers other than chrome have a potential to generate duplicates</a:t>
                      </a:r>
                      <a:endParaRPr sz="1700">
                        <a:solidFill>
                          <a:srgbClr val="1C4587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Scripts generated to removeduplicates</a:t>
                      </a:r>
                      <a:endParaRPr sz="17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7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6AA84F"/>
                          </a:solidFill>
                        </a:rPr>
                        <a:t>Data entered/captured but not viewed on visualizer even after executing the analytics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Analytics takes only the “last updated”</a:t>
                      </a:r>
                      <a:endParaRPr sz="1700">
                        <a:solidFill>
                          <a:srgbClr val="374151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Future data entered in the DB</a:t>
                      </a:r>
                      <a:endParaRPr sz="1700">
                        <a:solidFill>
                          <a:srgbClr val="374151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CMOS Change, Fixing date on computer</a:t>
                      </a:r>
                      <a:endParaRPr sz="1700">
                        <a:solidFill>
                          <a:srgbClr val="374151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Period structure issue- solved with period structure rebuild</a:t>
                      </a:r>
                      <a:endParaRPr sz="1700">
                        <a:solidFill>
                          <a:srgbClr val="374151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151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Future Date was changed with json</a:t>
                      </a:r>
                      <a:endParaRPr sz="1700">
                        <a:solidFill>
                          <a:srgbClr val="374151"/>
                        </a:solidFill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Send the list of facilities with problem with CMOS issue and compile the facilities with issues of future date(Report on SQL view: </a:t>
                      </a:r>
                      <a:endParaRPr sz="1700">
                        <a:solidFill>
                          <a:srgbClr val="1C4587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 select * from datavalue where periodid in (select periodid from period where periodtypeid = 10 and startdate &gt; '2024-01-11');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365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700"/>
                        <a:buFont typeface="Arial"/>
                        <a:buChar char="●"/>
                      </a:pPr>
                      <a:r>
                        <a:rPr lang="en-US" sz="1900">
                          <a:solidFill>
                            <a:srgbClr val="1C4587"/>
                          </a:solidFill>
                        </a:rPr>
                        <a:t>Suspect that it could be system problem?</a:t>
                      </a:r>
                      <a:endParaRPr sz="17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8aca1ccae_0_37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400"/>
          </a:p>
        </p:txBody>
      </p:sp>
      <p:graphicFrame>
        <p:nvGraphicFramePr>
          <p:cNvPr id="241" name="Google Shape;241;g2b8aca1ccae_0_37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3459100"/>
                <a:gridCol w="6885075"/>
              </a:tblGrid>
              <a:tr h="2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8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6AA84F"/>
                          </a:solidFill>
                        </a:rPr>
                        <a:t>In trying to capture the data the dataset is empty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619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100"/>
                        <a:buFont typeface="Arial"/>
                        <a:buChar char="●"/>
                      </a:pPr>
                      <a:r>
                        <a:rPr lang="en-US" sz="2300">
                          <a:solidFill>
                            <a:srgbClr val="1C4587"/>
                          </a:solidFill>
                        </a:rPr>
                        <a:t>Cause could be: Assignment issue, Orgunit grouping issue, Privilege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-3619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100"/>
                        <a:buFont typeface="Arial"/>
                        <a:buChar char="●"/>
                      </a:pPr>
                      <a:r>
                        <a:rPr lang="en-US" sz="2300">
                          <a:solidFill>
                            <a:srgbClr val="1C4587"/>
                          </a:solidFill>
                        </a:rPr>
                        <a:t>Fix these 3 issues on online and take the copy for offline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9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6AA84F"/>
                          </a:solidFill>
                        </a:rPr>
                        <a:t>After entering the data, it is losing(getting to the form it is not there)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619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100"/>
                        <a:buFont typeface="Arial"/>
                        <a:buChar char="●"/>
                      </a:pPr>
                      <a:r>
                        <a:rPr lang="en-US" sz="2300">
                          <a:solidFill>
                            <a:srgbClr val="1C4587"/>
                          </a:solidFill>
                        </a:rPr>
                        <a:t>Cause: Privilege issue, and metadata diffrence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-3619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100"/>
                        <a:buFont typeface="Arial"/>
                        <a:buChar char="●"/>
                      </a:pPr>
                      <a:r>
                        <a:rPr lang="en-US" sz="2300">
                          <a:solidFill>
                            <a:srgbClr val="1C4587"/>
                          </a:solidFill>
                        </a:rPr>
                        <a:t>Proper privilege should be provided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10</a:t>
                      </a:r>
                      <a:endParaRPr sz="24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374151"/>
                          </a:solidFill>
                        </a:rPr>
                        <a:t>After modifying dataset assignment it displays, “could not save” message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619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100"/>
                        <a:buFont typeface="Arial"/>
                        <a:buChar char="●"/>
                      </a:pPr>
                      <a:r>
                        <a:rPr lang="en-US" sz="2300">
                          <a:solidFill>
                            <a:srgbClr val="1C4587"/>
                          </a:solidFill>
                        </a:rPr>
                        <a:t>Privilege, taking out data elements from dataset without taking out from section first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8aca1ccae_0_44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400"/>
          </a:p>
        </p:txBody>
      </p:sp>
      <p:graphicFrame>
        <p:nvGraphicFramePr>
          <p:cNvPr id="248" name="Google Shape;248;g2b8aca1ccae_0_44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3459100"/>
                <a:gridCol w="6885075"/>
              </a:tblGrid>
              <a:tr h="2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11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The reporting rate shown is not correct. Like it displays 20% while it should be above 90%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92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Analytics might not be executed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-3556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Wrong data updated period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12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374151"/>
                          </a:solidFill>
                        </a:rPr>
                        <a:t>The IPD/OPD list is not enough for some of the facilities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92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There is the standard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sng">
                          <a:solidFill>
                            <a:srgbClr val="1C4587"/>
                          </a:solidFill>
                        </a:rPr>
                        <a:t>Facility </a:t>
                      </a: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 	        </a:t>
                      </a:r>
                      <a:r>
                        <a:rPr lang="en-US" sz="2100" u="sng">
                          <a:solidFill>
                            <a:srgbClr val="1C4587"/>
                          </a:solidFill>
                        </a:rPr>
                        <a:t>IPD</a:t>
                      </a: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	   </a:t>
                      </a:r>
                      <a:r>
                        <a:rPr lang="en-US" sz="2100" u="sng">
                          <a:solidFill>
                            <a:srgbClr val="1C4587"/>
                          </a:solidFill>
                        </a:rPr>
                        <a:t>OPD</a:t>
                      </a:r>
                      <a:endParaRPr sz="2100" u="sng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Referral Hospital	  40	           60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General Hospital	   20	     30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Primary Hospital	   15	     25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Health Center	           5	     12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Health Post	           0	       1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1C4587"/>
                          </a:solidFill>
                        </a:rPr>
                        <a:t>Clinic		                 5	     10</a:t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b="1" lang="en-US"/>
              <a:t>1. Pre-installation Activities 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838200" y="1523775"/>
            <a:ext cx="107493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Export historical data</a:t>
            </a:r>
            <a:endParaRPr sz="3000">
              <a:solidFill>
                <a:schemeClr val="dk1"/>
              </a:solidFill>
            </a:endParaRPr>
          </a:p>
          <a:p>
            <a:pPr indent="-323850" lvl="0" marL="28575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Verify the exported file to ensure it contains the correct data</a:t>
            </a:r>
            <a:endParaRPr sz="2200">
              <a:solidFill>
                <a:schemeClr val="dk1"/>
              </a:solidFill>
            </a:endParaRPr>
          </a:p>
          <a:p>
            <a:pPr indent="-323850" lvl="0" marL="28575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</a:rPr>
              <a:t>uninstall the previous DHIS2 components </a:t>
            </a:r>
            <a:endParaRPr sz="3000">
              <a:solidFill>
                <a:schemeClr val="dk1"/>
              </a:solidFill>
            </a:endParaRPr>
          </a:p>
          <a:p>
            <a:pPr indent="-323850" lvl="1" marL="9715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Uninstall DHIS2</a:t>
            </a:r>
            <a:endParaRPr sz="2000">
              <a:solidFill>
                <a:schemeClr val="dk1"/>
              </a:solidFill>
            </a:endParaRPr>
          </a:p>
          <a:p>
            <a:pPr indent="-323850" lvl="1" marL="9715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Revo uninstall</a:t>
            </a:r>
            <a:endParaRPr sz="2000">
              <a:solidFill>
                <a:schemeClr val="dk1"/>
              </a:solidFill>
            </a:endParaRPr>
          </a:p>
          <a:p>
            <a:pPr indent="-323850" lvl="1" marL="9715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Manual Uninstall</a:t>
            </a:r>
            <a:endParaRPr sz="2000">
              <a:solidFill>
                <a:schemeClr val="dk1"/>
              </a:solidFill>
            </a:endParaRPr>
          </a:p>
          <a:p>
            <a:pPr indent="-323850" lvl="1" marL="9715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If need be clear from the registry</a:t>
            </a:r>
            <a:endParaRPr sz="2000">
              <a:solidFill>
                <a:schemeClr val="dk1"/>
              </a:solidFill>
            </a:endParaRPr>
          </a:p>
          <a:p>
            <a:pPr indent="-323850" lvl="1" marL="9715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Restart the Computer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8aca1ccae_0_51"/>
          <p:cNvSpPr txBox="1"/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Frequently Asked Questions(FAQs)</a:t>
            </a:r>
            <a:endParaRPr sz="5400"/>
          </a:p>
        </p:txBody>
      </p:sp>
      <p:graphicFrame>
        <p:nvGraphicFramePr>
          <p:cNvPr id="255" name="Google Shape;255;g2b8aca1ccae_0_51"/>
          <p:cNvGraphicFramePr/>
          <p:nvPr/>
        </p:nvGraphicFramePr>
        <p:xfrm>
          <a:off x="380625" y="1720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{C16CAB1E-E47B-4B2A-83F4-826A4121B6A2}</a:tableStyleId>
              </a:tblPr>
              <a:tblGrid>
                <a:gridCol w="628925"/>
                <a:gridCol w="4870625"/>
                <a:gridCol w="5473550"/>
              </a:tblGrid>
              <a:tr h="2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S/N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Issue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74151"/>
                          </a:solidFill>
                        </a:rPr>
                        <a:t>Solution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13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374151"/>
                          </a:solidFill>
                        </a:rPr>
                        <a:t>Trying to import on the online instance rejects some of the data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4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300"/>
                        <a:buFont typeface="Arial"/>
                        <a:buChar char="●"/>
                      </a:pPr>
                      <a:r>
                        <a:rPr lang="en-US" sz="2500">
                          <a:solidFill>
                            <a:srgbClr val="1C4587"/>
                          </a:solidFill>
                        </a:rPr>
                        <a:t>This is due to changed category options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14</a:t>
                      </a:r>
                      <a:endParaRPr sz="2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374151"/>
                          </a:solidFill>
                        </a:rPr>
                        <a:t>The installer is not able to install on some computers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4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300"/>
                        <a:buFont typeface="Arial"/>
                        <a:buChar char="●"/>
                      </a:pPr>
                      <a:r>
                        <a:rPr lang="en-US" sz="2500">
                          <a:solidFill>
                            <a:srgbClr val="1C4587"/>
                          </a:solidFill>
                        </a:rPr>
                        <a:t>Let’s document the issues on this</a:t>
                      </a:r>
                      <a:endParaRPr sz="23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15</a:t>
                      </a:r>
                      <a:endParaRPr sz="24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374151"/>
                          </a:solidFill>
                        </a:rPr>
                        <a:t>installer is not installing at the frist time even on new computer-at least two times 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4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300"/>
                        <a:buFont typeface="Arial"/>
                        <a:buChar char="●"/>
                      </a:pPr>
                      <a:r>
                        <a:rPr lang="en-US" sz="2500">
                          <a:solidFill>
                            <a:srgbClr val="1C4587"/>
                          </a:solidFill>
                        </a:rPr>
                        <a:t>Configuration is optimized</a:t>
                      </a:r>
                      <a:endParaRPr sz="2500">
                        <a:solidFill>
                          <a:srgbClr val="1C4587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6AA84F"/>
                          </a:solidFill>
                        </a:rPr>
                        <a:t>16</a:t>
                      </a:r>
                      <a:endParaRPr sz="2400">
                        <a:solidFill>
                          <a:srgbClr val="6AA84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374151"/>
                          </a:solidFill>
                        </a:rPr>
                        <a:t>404 resource not found or server is not willing to share resources error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4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2300"/>
                        <a:buFont typeface="Arial"/>
                        <a:buChar char="●"/>
                      </a:pPr>
                      <a:r>
                        <a:rPr lang="en-US" sz="2500">
                          <a:solidFill>
                            <a:srgbClr val="1C4587"/>
                          </a:solidFill>
                        </a:rPr>
                        <a:t>Either the application(Tomcat) or Postgres or one of the component is failed to start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8aca1ccae_0_63"/>
          <p:cNvSpPr txBox="1"/>
          <p:nvPr>
            <p:ph idx="1" type="body"/>
          </p:nvPr>
        </p:nvSpPr>
        <p:spPr>
          <a:xfrm>
            <a:off x="838199" y="1825625"/>
            <a:ext cx="8631900" cy="29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3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2743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Thank you!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62" name="Google Shape;262;g2b8aca1ccae_0_63"/>
          <p:cNvSpPr txBox="1"/>
          <p:nvPr>
            <p:ph idx="1" type="body"/>
          </p:nvPr>
        </p:nvSpPr>
        <p:spPr>
          <a:xfrm>
            <a:off x="0" y="0"/>
            <a:ext cx="12264600" cy="1517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3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2743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lang="en-US"/>
              <a:t>2. Install the DHIS2 v 40 installer (file name should be the same with DHIS2v 40windows64bit-26c771b_25082024)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715750" y="1914400"/>
            <a:ext cx="58173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31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4"/>
              <a:buFont typeface="Arial"/>
              <a:buChar char="•"/>
            </a:pPr>
            <a:r>
              <a:rPr lang="en-US" sz="3033">
                <a:solidFill>
                  <a:schemeClr val="dk1"/>
                </a:solidFill>
              </a:rPr>
              <a:t>Download the recent installer file from https://repo.moh.gov.et/dhis2/hmis/v40 or from reliable source</a:t>
            </a:r>
            <a:endParaRPr sz="2233">
              <a:solidFill>
                <a:schemeClr val="dk1"/>
              </a:solidFill>
            </a:endParaRPr>
          </a:p>
          <a:p>
            <a:pPr indent="-326000" lvl="0" marL="28575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234"/>
              <a:buFont typeface="Arial"/>
              <a:buChar char="•"/>
            </a:pPr>
            <a:r>
              <a:rPr lang="en-US" sz="2233">
                <a:solidFill>
                  <a:schemeClr val="dk1"/>
                </a:solidFill>
              </a:rPr>
              <a:t>Components….&gt;</a:t>
            </a:r>
            <a:endParaRPr sz="22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https://lh7-us.googleusercontent.com/mFN2dMXk4m7XU8jjVwEnrWHWareOnmErrIm6iSUYD-xcrtt4Pp-y0tOPuxx7dEpmmYSzdXh7oyXPYZ5FACjGPtVSfH6vTmKTZQp2qTVEjQzaDMTferWFT4EcgUvet46GhOQJL1fvseBPtAuO0JYYcw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0975" y="1914400"/>
            <a:ext cx="2992000" cy="50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1. Start the installer</a:t>
            </a: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838201" y="1825625"/>
            <a:ext cx="4701465" cy="2835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run as admin. Click next on the wizard as indicated below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https://lh7-us.googleusercontent.com/t97MLElRrfRIwkUmyt_iHlQFjNaUxVTrP68P0tCh0RZIyrKj4Aog80vxWvFBZtmCtxZDUoeecS4-1aNcZDufmkWbVoT_RpRuCBES38iCrnIQzmAAmYDn0I_juXPM9ADUeZZ45s6OSaCQk_YnnSEl7g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9924" y="2002425"/>
            <a:ext cx="5573150" cy="3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2. On the license</a:t>
            </a:r>
            <a:endParaRPr/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2300">
                <a:solidFill>
                  <a:schemeClr val="dk1"/>
                </a:solidFill>
              </a:rPr>
              <a:t>On the license agreement wizard select I accept the agreement and click next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descr="https://lh7-us.googleusercontent.com/0K6g4vNG-y5VGOb6wLYzWt2H0_MZOcYdthlblWljj_qVC7qaAUJs-XoFdXT0anAzx_kMBpYvBYLkoZJsbx2pWxFWD_wFA6bY7EGd-k0i5YC7fPRTbUnSfLdvjejWXM029064abQTq8NNWAAzefVzPg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8078" y="1676575"/>
            <a:ext cx="6119550" cy="50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604434" y="0"/>
            <a:ext cx="11309399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3. Directory of installation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2400">
                <a:solidFill>
                  <a:schemeClr val="dk1"/>
                </a:solidFill>
              </a:rPr>
              <a:t>It automatically start the wizard with the installation directory and leave as it is. It should install inside c:\DHIS2 directory. Click next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https://lh7-us.googleusercontent.com/8yC3_Vs3LD4D3DRoXmPiYrNd42ebYQoH8N_Zb_lNX4T8GiK8-HGqKTBYAnGMki-5jnd5veUnncSukaIjqsocpFJuA_QBco0MuCrEnfzLSHLral3FVejkkd8E_5HRyfvU7ZqWzxe9OmC-VPRlBxwpTw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74" y="1528398"/>
            <a:ext cx="4806400" cy="36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4: Select the components to install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2400">
                <a:solidFill>
                  <a:schemeClr val="dk1"/>
                </a:solidFill>
              </a:rPr>
              <a:t>The next step is to select the components to install. Select all the components, and click next.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https://lh7-us.googleusercontent.com/v29WUPAu8v1O757RHkCMDyG335TnNWUksMEG-Oz2LQpwJeBxhQ3EN4ouo4dky1G1w_61DxZ-F-H8--CCwS3k9shlfLqUarvlt0Pmc1KuNWetaWRN76jnrP96CAbGi8kXQOReRUfXGy34387GjgDE7g"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769" y="1630601"/>
            <a:ext cx="4940016" cy="3860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5: Sets the postgresql password. </a:t>
            </a:r>
            <a:endParaRPr/>
          </a:p>
        </p:txBody>
      </p:sp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 sz="2400">
                <a:solidFill>
                  <a:schemeClr val="dk1"/>
                </a:solidFill>
              </a:rPr>
              <a:t>In the following wizard it sets the postgresql password. DO NOT CHANGE, leave as it is and click next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https://lh7-us.googleusercontent.com/z0HmqNS8c-OWSWTA_jUPOB-zitQz8h8ZCkzBeEjxcjO-f-OIJ-Y39x5HcBvrTaGRkhysUx54NtOHtEAHLubeoBEe2Eup5L0W6fUGGynbSVHZy38MPL071uGKkdFXW1TWpYu6qIE2vpofJicU9vP78Q"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877" y="1539100"/>
            <a:ext cx="5448875" cy="40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9"/>
          <p:cNvCxnSpPr/>
          <p:nvPr/>
        </p:nvCxnSpPr>
        <p:spPr>
          <a:xfrm>
            <a:off x="6499500" y="3156675"/>
            <a:ext cx="149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9"/>
          <p:cNvCxnSpPr/>
          <p:nvPr/>
        </p:nvCxnSpPr>
        <p:spPr>
          <a:xfrm>
            <a:off x="2825900" y="3766275"/>
            <a:ext cx="149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9"/>
          <p:cNvSpPr txBox="1"/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/>
              <a:t>Step 6,7,8: Click next on the following wizard</a:t>
            </a:r>
            <a:endParaRPr/>
          </a:p>
        </p:txBody>
      </p:sp>
      <p:pic>
        <p:nvPicPr>
          <p:cNvPr descr="https://lh7-us.googleusercontent.com/5QhulU-n9-nS-Ohi_zgG-K8r7Rtori-ygllrjesyGazSJnVie_KTXfIz-FLOaztneqClkAyAiRGfjRFXSsnHZ7yptsfmgJ_AR0wy-q4NBoVQ4vfcIKTCvwmwl9QFJr1QiXdnZoCj2osotdkBwq_NMQ"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65" y="3501757"/>
            <a:ext cx="3111516" cy="226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OU3we3XB78T9Auyv7viqtIOEx0ykQuvxrDE9gobXIiW9ysVQlKADnttUN6EmEKhtHMiys452JUd6voUSxYYN61hmYQtbLhTReb0E8xEXHsFu8EVl7YThqwwm8pc6XDkYQQtguKvE1FQHaNcmBBLQOg" id="164" name="Google Shape;1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888" y="2852915"/>
            <a:ext cx="2974598" cy="2203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NvSjVP_AdEyApEXqEevDArW0Q16crwalbEviNb2Qu2Jyqy43RvJIkpODZWae5gFw41rAKue5WtCK2EJwoJe6IPR2hXlRZmzRmUYv_Ey33fnWfFl_2zDl2E3vMkvv2p3n8QHx7SUVBlK4xIUOt-woZA" id="165" name="Google Shape;1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5285" y="1819382"/>
            <a:ext cx="3047619" cy="222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2024-02-13T12:06:47Z</dcterms:created>
  <dc:creator>Hp Laptop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