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y="6858000" cx="12192000"/>
  <p:notesSz cx="6858000" cy="9144000"/>
  <p:embeddedFontLst>
    <p:embeddedFont>
      <p:font typeface="Roboto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4" roundtripDataSignature="AMtx7mjH+YQIMJDP3qlX6Xw+EU9YQ/GP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Roboto-boldItalic.fntdata"/><Relationship Id="rId72" Type="http://schemas.openxmlformats.org/officeDocument/2006/relationships/font" Target="fonts/Roboto-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74" Type="http://customschemas.google.com/relationships/presentationmetadata" Target="meta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Roboto-bold.fntdata"/><Relationship Id="rId70" Type="http://schemas.openxmlformats.org/officeDocument/2006/relationships/font" Target="fonts/Roboto-regular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b85add36b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b85add36b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2b85add36b6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711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Open the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Quality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app and click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Outlier Detection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one or multiple data sets.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Organisation units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Multiple organisation units can be selected. The analysis is made on raw data for all organisation units in the sub-hierarchy of the selected units, not on aggregated data.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From date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date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Set the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Algorithm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use.</a:t>
            </a:r>
            <a:b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Z-score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(based on the mean of data values),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Modified Z-score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(based on the median of data values) and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Min-max values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(based on stored min-max data values) are available algorithms.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a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Threshold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refers to the number of standard deviations the data is allowed to deviate from the mean before it is classified as an outlier.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711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Max results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refers to the maximum number of outliers listed in the results.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711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(Optional) Select a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start date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end date</a:t>
            </a:r>
            <a:endParaRPr b="1"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These fields can be used to perform outlier detection analysis on a subset of the data within the provided date range. When left blank, the natural start and end date of the dataset will be used </a:t>
            </a:r>
            <a:r>
              <a:rPr i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(in advanced section)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711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(Optional) Select a measure to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Sort by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outliers can be sorted by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Z-score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or by </a:t>
            </a: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Absolute deviation from Mean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(in advanced section)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85add36b6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b85add36b6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b85add36b6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6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8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1" name="Google Shape;111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8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8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8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8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8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8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8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8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8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8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8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8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8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8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8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Google Shape;161;p88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88"/>
          <p:cNvSpPr txBox="1"/>
          <p:nvPr>
            <p:ph idx="12" type="sldNum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3" name="Google Shape;173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4" name="Google Shape;174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7" name="Google Shape;177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78" name="Google Shape;178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9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2" name="Google Shape;182;p9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83" name="Google Shape;183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84" name="Google Shape;184;p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9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9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0" name="Google Shape;190;p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1" name="Google Shape;191;p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9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9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9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7" name="Google Shape;197;p9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9" name="Google Shape;199;p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0" name="Google Shape;200;p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4" name="Google Shape;204;p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5" name="Google Shape;205;p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9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9" name="Google Shape;209;p9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0" name="Google Shape;210;p9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11" name="Google Shape;211;p9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12" name="Google Shape;212;p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9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9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7" name="Google Shape;217;p9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18" name="Google Shape;218;p9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19" name="Google Shape;219;p9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9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24" name="Google Shape;224;p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25" name="Google Shape;225;p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9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30" name="Google Shape;230;p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31" name="Google Shape;231;p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7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7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6bM8vubRiqN3u58ZW3QIsaoEVH5nqJ1o/edit#gid=1113344084" TargetMode="External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"/>
          <p:cNvSpPr/>
          <p:nvPr/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rgbClr val="2F5496"/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"/>
          <p:cNvSpPr/>
          <p:nvPr/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40000">
                <a:srgbClr val="4472C4">
                  <a:alpha val="0"/>
                </a:srgbClr>
              </a:gs>
              <a:gs pos="100000">
                <a:srgbClr val="2F5496">
                  <a:alpha val="51764"/>
                </a:srgbClr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"/>
          <p:cNvSpPr/>
          <p:nvPr/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17000">
                <a:srgbClr val="4472C4">
                  <a:alpha val="0"/>
                </a:srgbClr>
              </a:gs>
              <a:gs pos="100000">
                <a:srgbClr val="000000">
                  <a:alpha val="36862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100000">
                <a:srgbClr val="000000">
                  <a:alpha val="24705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"/>
          <p:cNvSpPr/>
          <p:nvPr/>
        </p:nvSpPr>
        <p:spPr>
          <a:xfrm rot="-9091028">
            <a:off x="5945431" y="-1032053"/>
            <a:ext cx="4990147" cy="4439131"/>
          </a:xfrm>
          <a:custGeom>
            <a:rect b="b" l="l" r="r" t="t"/>
            <a:pathLst>
              <a:path extrusionOk="0" h="4439131" w="4990147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rgbClr val="4472C4">
                  <a:alpha val="21960"/>
                </a:srgbClr>
              </a:gs>
              <a:gs pos="87000">
                <a:srgbClr val="8DA9DB">
                  <a:alpha val="1960"/>
                </a:srgbClr>
              </a:gs>
              <a:gs pos="100000">
                <a:srgbClr val="8DA9DB">
                  <a:alpha val="196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"/>
          <p:cNvSpPr txBox="1"/>
          <p:nvPr>
            <p:ph type="title"/>
          </p:nvPr>
        </p:nvSpPr>
        <p:spPr>
          <a:xfrm>
            <a:off x="1314824" y="735106"/>
            <a:ext cx="10053763" cy="2928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DHIS2 Version 40: Upgrading the National </a:t>
            </a:r>
            <a:r>
              <a:rPr lang="en-US" sz="4800">
                <a:solidFill>
                  <a:srgbClr val="FFFFFF"/>
                </a:solidFill>
              </a:rPr>
              <a:t>Training</a:t>
            </a: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Train</a:t>
            </a:r>
            <a:r>
              <a:rPr lang="en-US" sz="4800">
                <a:solidFill>
                  <a:srgbClr val="FFFFFF"/>
                </a:solidFill>
              </a:rPr>
              <a:t>ers</a:t>
            </a: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(ToT) </a:t>
            </a:r>
            <a:endParaRPr/>
          </a:p>
        </p:txBody>
      </p:sp>
      <p:sp>
        <p:nvSpPr>
          <p:cNvPr id="243" name="Google Shape;243;p1"/>
          <p:cNvSpPr txBox="1"/>
          <p:nvPr>
            <p:ph idx="1" type="body"/>
          </p:nvPr>
        </p:nvSpPr>
        <p:spPr>
          <a:xfrm>
            <a:off x="1350682" y="4870824"/>
            <a:ext cx="10005951" cy="1458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Adama, Feb. 13,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/>
          <p:cNvSpPr txBox="1"/>
          <p:nvPr>
            <p:ph type="title"/>
          </p:nvPr>
        </p:nvSpPr>
        <p:spPr>
          <a:xfrm>
            <a:off x="655320" y="429030"/>
            <a:ext cx="2834640" cy="5457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DHIS2 Governance Protocol: Key Messages</a:t>
            </a: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"/>
          <p:cNvSpPr/>
          <p:nvPr/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9"/>
          <p:cNvGrpSpPr/>
          <p:nvPr/>
        </p:nvGrpSpPr>
        <p:grpSpPr>
          <a:xfrm>
            <a:off x="4041648" y="433295"/>
            <a:ext cx="7452360" cy="5451175"/>
            <a:chOff x="0" y="4265"/>
            <a:chExt cx="7452360" cy="5451175"/>
          </a:xfrm>
        </p:grpSpPr>
        <p:sp>
          <p:nvSpPr>
            <p:cNvPr id="358" name="Google Shape;358;p9"/>
            <p:cNvSpPr/>
            <p:nvPr/>
          </p:nvSpPr>
          <p:spPr>
            <a:xfrm>
              <a:off x="0" y="4265"/>
              <a:ext cx="7452360" cy="90852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274830" y="208684"/>
              <a:ext cx="499691" cy="49969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049351" y="4265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 txBox="1"/>
            <p:nvPr/>
          </p:nvSpPr>
          <p:spPr>
            <a:xfrm>
              <a:off x="1049351" y="4265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150" lIns="96150" spcFirstLastPara="1" rIns="96150" wrap="square" tIns="96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Defines roles and responsibilities for requirement gathering, development, customization, and data use.</a:t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0" y="1139926"/>
              <a:ext cx="7452360" cy="90852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274830" y="1344345"/>
              <a:ext cx="499691" cy="4996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049351" y="1139926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 txBox="1"/>
            <p:nvPr/>
          </p:nvSpPr>
          <p:spPr>
            <a:xfrm>
              <a:off x="1049351" y="1139926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150" lIns="96150" spcFirstLastPara="1" rIns="96150" wrap="square" tIns="96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Outline procedures for user management, access controls, and data sharing.</a:t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0" y="2275588"/>
              <a:ext cx="7452360" cy="90852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274830" y="2480007"/>
              <a:ext cx="499691" cy="49969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049351" y="2275588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 txBox="1"/>
            <p:nvPr/>
          </p:nvSpPr>
          <p:spPr>
            <a:xfrm>
              <a:off x="1049351" y="2275588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150" lIns="96150" spcFirstLastPara="1" rIns="96150" wrap="square" tIns="96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Establishes standards for development, upgrade, integration, and interoperability.</a:t>
              </a: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0" y="3411249"/>
              <a:ext cx="7452360" cy="90852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74830" y="3615668"/>
              <a:ext cx="499691" cy="49969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1049351" y="3411249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9"/>
            <p:cNvSpPr txBox="1"/>
            <p:nvPr/>
          </p:nvSpPr>
          <p:spPr>
            <a:xfrm>
              <a:off x="1049351" y="3411249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150" lIns="96150" spcFirstLastPara="1" rIns="96150" wrap="square" tIns="96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Specifies infrastructure requirements and a readiness checklist.</a:t>
              </a: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0" y="4546911"/>
              <a:ext cx="7452360" cy="90852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74830" y="4751330"/>
              <a:ext cx="499691" cy="49969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049351" y="4546911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9"/>
            <p:cNvSpPr txBox="1"/>
            <p:nvPr/>
          </p:nvSpPr>
          <p:spPr>
            <a:xfrm>
              <a:off x="1049351" y="4546911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150" lIns="96150" spcFirstLastPara="1" rIns="96150" wrap="square" tIns="96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Ensures smooth operations, user satisfaction, data-driven decisions, and health system support.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0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0"/>
          <p:cNvSpPr/>
          <p:nvPr/>
        </p:nvSpPr>
        <p:spPr>
          <a:xfrm>
            <a:off x="1121664" y="0"/>
            <a:ext cx="994867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0"/>
          <p:cNvSpPr txBox="1"/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b="0" i="0" lang="en-US" sz="6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Changes in metadata, Data Entry, Visualization, and Analytics</a:t>
            </a:r>
            <a:endParaRPr sz="6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0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558209" y="260019"/>
            <a:ext cx="11167447" cy="59330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 txBox="1"/>
          <p:nvPr>
            <p:ph type="title"/>
          </p:nvPr>
        </p:nvSpPr>
        <p:spPr>
          <a:xfrm>
            <a:off x="1115568" y="509521"/>
            <a:ext cx="1023213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Access to the DHIS2 staging server</a:t>
            </a:r>
            <a:endParaRPr/>
          </a:p>
        </p:txBody>
      </p:sp>
      <p:sp>
        <p:nvSpPr>
          <p:cNvPr id="394" name="Google Shape;394;p11"/>
          <p:cNvSpPr/>
          <p:nvPr/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11"/>
          <p:cNvGrpSpPr/>
          <p:nvPr/>
        </p:nvGrpSpPr>
        <p:grpSpPr>
          <a:xfrm>
            <a:off x="496307" y="1963441"/>
            <a:ext cx="10837665" cy="3261085"/>
            <a:chOff x="13730" y="353850"/>
            <a:chExt cx="10837665" cy="3261085"/>
          </a:xfrm>
        </p:grpSpPr>
        <p:sp>
          <p:nvSpPr>
            <p:cNvPr id="396" name="Google Shape;396;p11"/>
            <p:cNvSpPr/>
            <p:nvPr/>
          </p:nvSpPr>
          <p:spPr>
            <a:xfrm>
              <a:off x="2296732" y="567982"/>
              <a:ext cx="1270687" cy="12706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13730" y="1734226"/>
              <a:ext cx="5836691" cy="1880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1"/>
            <p:cNvSpPr txBox="1"/>
            <p:nvPr/>
          </p:nvSpPr>
          <p:spPr>
            <a:xfrm>
              <a:off x="13730" y="1734226"/>
              <a:ext cx="5836691" cy="1880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URL :https://hmis-staging.moh.gov.et/</a:t>
              </a: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7940025" y="353850"/>
              <a:ext cx="1270687" cy="12706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6344578" y="2466611"/>
              <a:ext cx="4506817" cy="90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1"/>
            <p:cNvSpPr txBox="1"/>
            <p:nvPr/>
          </p:nvSpPr>
          <p:spPr>
            <a:xfrm>
              <a:off x="6344578" y="2466611"/>
              <a:ext cx="4506817" cy="90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Username and password: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production username and password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2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2"/>
          <p:cNvSpPr/>
          <p:nvPr/>
        </p:nvSpPr>
        <p:spPr>
          <a:xfrm flipH="1" rot="10800000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2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2"/>
          <p:cNvSpPr txBox="1"/>
          <p:nvPr>
            <p:ph type="title"/>
          </p:nvPr>
        </p:nvSpPr>
        <p:spPr>
          <a:xfrm>
            <a:off x="554805" y="294538"/>
            <a:ext cx="7212458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FFFFFF"/>
                </a:solidFill>
              </a:rPr>
              <a:t>Standardizing Naming Conventions for Data Elements and Indicators</a:t>
            </a:r>
            <a:endParaRPr/>
          </a:p>
        </p:txBody>
      </p:sp>
      <p:sp>
        <p:nvSpPr>
          <p:cNvPr id="412" name="Google Shape;412;p12"/>
          <p:cNvSpPr txBox="1"/>
          <p:nvPr>
            <p:ph idx="1" type="body"/>
          </p:nvPr>
        </p:nvSpPr>
        <p:spPr>
          <a:xfrm>
            <a:off x="775856" y="1622746"/>
            <a:ext cx="11224360" cy="4940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7500" lnSpcReduction="20000"/>
          </a:bodyPr>
          <a:lstStyle/>
          <a:p>
            <a:pPr indent="-16827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200"/>
              <a:t>Added prefixed before the actual name ( useful in filtering a long list of name).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200"/>
              <a:t>Enhance clarity and ease of interpretation for analysis and reporting.</a:t>
            </a:r>
            <a:endParaRPr/>
          </a:p>
          <a:p>
            <a:pPr indent="-14116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900"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lang="en-US" sz="2900"/>
              <a:t>Form Name: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Appears solely in data entry forms.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No anticipated modifications (identical to reporting forms).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/>
              <a:t>Example: "</a:t>
            </a:r>
            <a:r>
              <a:rPr b="1" lang="en-US" sz="2900"/>
              <a:t>Total number of pregnant women that received four or more antenatal care contacts by Maternal Age</a:t>
            </a:r>
            <a:r>
              <a:rPr lang="en-US" sz="2900"/>
              <a:t>"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lang="en-US" sz="2900"/>
              <a:t>Name: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Used for data analysis and reporting.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Character limit: 255 characters.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/>
              <a:t>Example: "</a:t>
            </a:r>
            <a:r>
              <a:rPr b="1" lang="en-US" sz="2900"/>
              <a:t>MAT_ANC &gt;= 4 by Maternal Age </a:t>
            </a:r>
            <a:r>
              <a:rPr lang="en-US" sz="2900"/>
              <a:t>"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lang="en-US" sz="2900"/>
              <a:t>Short Name: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Used for graphical visualizations and concise presentations.                                                         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Ideal for graphs, maps, and other presentations.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Character limit: 50 characters.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/>
              <a:t> Example: " </a:t>
            </a:r>
            <a:r>
              <a:rPr b="1" lang="en-US" sz="2900"/>
              <a:t>ANC &gt;= 4 by Maternal Age</a:t>
            </a:r>
            <a:r>
              <a:rPr lang="en-US" sz="2900"/>
              <a:t>“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2900"/>
              <a:t>    Procedure to Change Name to Short Name: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/>
              <a:t> Navigate to: Settings &gt; User Settings &gt; Property to Display in Analysis Module &gt; Short Name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/>
              <a:t> 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85add36b6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Validation Rules</a:t>
            </a:r>
            <a:endParaRPr/>
          </a:p>
        </p:txBody>
      </p:sp>
      <p:sp>
        <p:nvSpPr>
          <p:cNvPr id="419" name="Google Shape;419;g2b85add36b6_0_13"/>
          <p:cNvSpPr txBox="1"/>
          <p:nvPr>
            <p:ph idx="1" type="body"/>
          </p:nvPr>
        </p:nvSpPr>
        <p:spPr>
          <a:xfrm>
            <a:off x="435700" y="1903025"/>
            <a:ext cx="11397600" cy="4533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/>
              <a:t>An expression that defines a relationship between a number of data elements</a:t>
            </a:r>
            <a:endParaRPr sz="3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/>
              <a:t>Expression has Left side, right side and an operator  </a:t>
            </a:r>
            <a:endParaRPr sz="3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/>
              <a:t>Common operators are: less than, equal to or greater than</a:t>
            </a:r>
            <a:endParaRPr sz="3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/>
              <a:t>You create Validation Rules based on what you know to be true </a:t>
            </a:r>
            <a:endParaRPr sz="3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e.g. </a:t>
            </a:r>
            <a:endParaRPr sz="3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‘Malaria RDT positive’ should always be LESS THAN ‘Malaria RDT tested’ 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 txBox="1"/>
          <p:nvPr>
            <p:ph type="title"/>
          </p:nvPr>
        </p:nvSpPr>
        <p:spPr>
          <a:xfrm>
            <a:off x="563419" y="304800"/>
            <a:ext cx="6400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Validation Rules…Continued</a:t>
            </a:r>
            <a:endParaRPr/>
          </a:p>
        </p:txBody>
      </p:sp>
      <p:sp>
        <p:nvSpPr>
          <p:cNvPr id="426" name="Google Shape;426;p13"/>
          <p:cNvSpPr txBox="1"/>
          <p:nvPr>
            <p:ph idx="1" type="body"/>
          </p:nvPr>
        </p:nvSpPr>
        <p:spPr>
          <a:xfrm>
            <a:off x="632725" y="1436175"/>
            <a:ext cx="6331500" cy="5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Total Validation Rules: 626</a:t>
            </a:r>
            <a:endParaRPr sz="268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Valuation Groups = 18</a:t>
            </a:r>
            <a:endParaRPr sz="268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Added prefixed before the actual name of the validation rules.</a:t>
            </a:r>
            <a:endParaRPr sz="268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/>
              <a:t>Determine the importance of the validation rule as</a:t>
            </a:r>
            <a:endParaRPr sz="2680"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/>
              <a:t>Low…5</a:t>
            </a:r>
            <a:endParaRPr sz="2340"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/>
              <a:t>Medium…226</a:t>
            </a:r>
            <a:endParaRPr sz="2340"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/>
              <a:t>High…395 (Most of them are Hospital KPIs and HSTQ related data elements)</a:t>
            </a:r>
            <a:endParaRPr sz="234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/>
              <a:t>Grouped validation rules</a:t>
            </a:r>
            <a:r>
              <a:rPr lang="en-US" sz="2000"/>
              <a:t> based on the thematic area.</a:t>
            </a:r>
            <a:endParaRPr sz="2000"/>
          </a:p>
          <a:p>
            <a:pPr indent="-241300" lvl="1" marL="685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This group is what you will select in Validation Rule Analysis </a:t>
            </a:r>
            <a:endParaRPr sz="2000"/>
          </a:p>
          <a:p>
            <a:pPr indent="-241300" lvl="1" marL="685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The output will test every rule in the Group and show you EVERY TIME a rule was violated within your specified time and place!</a:t>
            </a:r>
            <a:endParaRPr sz="200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validation rules across data set work only in the data quality app. </a:t>
            </a:r>
            <a:endParaRPr sz="2000"/>
          </a:p>
          <a:p>
            <a:pPr indent="-1206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5"/>
              <a:buNone/>
            </a:pPr>
            <a:r>
              <a:rPr lang="en-US" sz="1745" u="sng">
                <a:solidFill>
                  <a:schemeClr val="hlink"/>
                </a:solidFill>
                <a:hlinkClick r:id="rId3"/>
              </a:rPr>
              <a:t>https://docs.google.com/spreadsheets/d/16bM8vubRiqN3u58ZW3QIsaoEVH5nqJ1o/edit#gid=1113344084</a:t>
            </a:r>
            <a:endParaRPr sz="1745"/>
          </a:p>
          <a:p>
            <a:pPr indent="-1206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5"/>
              <a:buNone/>
            </a:pPr>
            <a:r>
              <a:t/>
            </a:r>
            <a:endParaRPr sz="1745"/>
          </a:p>
        </p:txBody>
      </p:sp>
      <p:sp>
        <p:nvSpPr>
          <p:cNvPr id="427" name="Google Shape;427;p13"/>
          <p:cNvSpPr/>
          <p:nvPr/>
        </p:nvSpPr>
        <p:spPr>
          <a:xfrm flipH="1" rot="10800000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3"/>
          <p:cNvSpPr/>
          <p:nvPr/>
        </p:nvSpPr>
        <p:spPr>
          <a:xfrm flipH="1" rot="10800000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flipH="1" rot="10800000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flipH="1" rot="10800000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and holding a pen shading number on a sheet" id="431" name="Google Shape;431;p13"/>
          <p:cNvPicPr preferRelativeResize="0"/>
          <p:nvPr/>
        </p:nvPicPr>
        <p:blipFill rotWithShape="1">
          <a:blip r:embed="rId4">
            <a:alphaModFix/>
          </a:blip>
          <a:srcRect b="-1" l="41964" r="-1" t="0"/>
          <a:stretch/>
        </p:blipFill>
        <p:spPr>
          <a:xfrm>
            <a:off x="7075967" y="1046601"/>
            <a:ext cx="4170530" cy="4796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4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4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4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4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4"/>
          <p:cNvSpPr/>
          <p:nvPr/>
        </p:nvSpPr>
        <p:spPr>
          <a:xfrm flipH="1" rot="5400000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4"/>
          <p:cNvSpPr txBox="1"/>
          <p:nvPr>
            <p:ph type="title"/>
          </p:nvPr>
        </p:nvSpPr>
        <p:spPr>
          <a:xfrm>
            <a:off x="586478" y="1683756"/>
            <a:ext cx="3115265" cy="2396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Routine Data Entry</a:t>
            </a:r>
            <a:endParaRPr sz="4000">
              <a:solidFill>
                <a:srgbClr val="FFFFFF"/>
              </a:solidFill>
            </a:endParaRPr>
          </a:p>
        </p:txBody>
      </p:sp>
      <p:grpSp>
        <p:nvGrpSpPr>
          <p:cNvPr id="443" name="Google Shape;443;p14"/>
          <p:cNvGrpSpPr/>
          <p:nvPr/>
        </p:nvGrpSpPr>
        <p:grpSpPr>
          <a:xfrm>
            <a:off x="4213775" y="328021"/>
            <a:ext cx="7777200" cy="6417806"/>
            <a:chOff x="0" y="101780"/>
            <a:chExt cx="7777200" cy="6307426"/>
          </a:xfrm>
        </p:grpSpPr>
        <p:sp>
          <p:nvSpPr>
            <p:cNvPr id="444" name="Google Shape;444;p14"/>
            <p:cNvSpPr/>
            <p:nvPr/>
          </p:nvSpPr>
          <p:spPr>
            <a:xfrm>
              <a:off x="0" y="352700"/>
              <a:ext cx="7777114" cy="9906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 txBox="1"/>
            <p:nvPr/>
          </p:nvSpPr>
          <p:spPr>
            <a:xfrm>
              <a:off x="0" y="352700"/>
              <a:ext cx="7777114" cy="990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603575" spcFirstLastPara="1" rIns="603575" wrap="square" tIns="3540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 control groups were added to the monthly reporting dataset.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control groups are closed by default.</a:t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88855" y="101780"/>
              <a:ext cx="5443979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 txBox="1"/>
            <p:nvPr/>
          </p:nvSpPr>
          <p:spPr>
            <a:xfrm>
              <a:off x="413353" y="126278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5750" spcFirstLastPara="1" rIns="2057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Introducing Control Groups : </a:t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0" y="1686095"/>
              <a:ext cx="7777114" cy="9906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D778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 txBox="1"/>
            <p:nvPr/>
          </p:nvSpPr>
          <p:spPr>
            <a:xfrm>
              <a:off x="0" y="1636281"/>
              <a:ext cx="7777200" cy="104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603575" spcFirstLastPara="1" rIns="603575" wrap="square" tIns="3540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 availability data for program improvement</a:t>
              </a: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including private HFs.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Enhanced data analysis capabilities to service availability monitoring. 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388855" y="1435175"/>
              <a:ext cx="5443979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C8767"/>
                </a:gs>
                <a:gs pos="50000">
                  <a:srgbClr val="DD7549"/>
                </a:gs>
                <a:gs pos="100000">
                  <a:srgbClr val="CA643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 txBox="1"/>
            <p:nvPr/>
          </p:nvSpPr>
          <p:spPr>
            <a:xfrm>
              <a:off x="413353" y="1459673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5750" spcFirstLastPara="1" rIns="2057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Benefits: </a:t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0" y="3019490"/>
              <a:ext cx="7777114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C47F6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88855" y="2768570"/>
              <a:ext cx="5443979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A8D7E"/>
                </a:gs>
                <a:gs pos="50000">
                  <a:srgbClr val="C77C69"/>
                </a:gs>
                <a:gs pos="100000">
                  <a:srgbClr val="B56A5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 txBox="1"/>
            <p:nvPr/>
          </p:nvSpPr>
          <p:spPr>
            <a:xfrm>
              <a:off x="413353" y="2793068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5750" spcFirstLastPara="1" rIns="2057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All data entry datasets are to be closed after 3 months.</a:t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0" y="3790610"/>
              <a:ext cx="7777114" cy="1285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B38E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 txBox="1"/>
            <p:nvPr/>
          </p:nvSpPr>
          <p:spPr>
            <a:xfrm>
              <a:off x="0" y="3790610"/>
              <a:ext cx="7777114" cy="12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603575" spcFirstLastPara="1" rIns="603575" wrap="square" tIns="3540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Defines a timeframe for data entry completeness.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Facilitates accurate reporting and analysis with finalized data.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Ensures data consistency and prevents conflicting updates.</a:t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388855" y="3539690"/>
              <a:ext cx="5443979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A9A96"/>
                </a:gs>
                <a:gs pos="50000">
                  <a:srgbClr val="B58C87"/>
                </a:gs>
                <a:gs pos="100000">
                  <a:srgbClr val="A1797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 txBox="1"/>
            <p:nvPr/>
          </p:nvSpPr>
          <p:spPr>
            <a:xfrm>
              <a:off x="413353" y="3564188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5750" spcFirstLastPara="1" rIns="2057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Rationale: </a:t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0" y="5418531"/>
              <a:ext cx="7777114" cy="9906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 txBox="1"/>
            <p:nvPr/>
          </p:nvSpPr>
          <p:spPr>
            <a:xfrm>
              <a:off x="0" y="5418531"/>
              <a:ext cx="7777114" cy="990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603575" spcFirstLastPara="1" rIns="603575" wrap="square" tIns="3540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 users on identifying and utilizing control groups.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Communicate the closure policy and its benefits to stakeholders.</a:t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88855" y="5167611"/>
              <a:ext cx="5443979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 txBox="1"/>
            <p:nvPr/>
          </p:nvSpPr>
          <p:spPr>
            <a:xfrm>
              <a:off x="413353" y="5192109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5750" spcFirstLastPara="1" rIns="2057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 : Steps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5"/>
          <p:cNvSpPr txBox="1"/>
          <p:nvPr>
            <p:ph type="title"/>
          </p:nvPr>
        </p:nvSpPr>
        <p:spPr>
          <a:xfrm>
            <a:off x="838200" y="365125"/>
            <a:ext cx="10515600" cy="810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4000"/>
              <a:t>Data Quality (Core App)</a:t>
            </a:r>
            <a:br>
              <a:rPr b="1" lang="en-US" sz="4000"/>
            </a:br>
            <a:endParaRPr sz="4000"/>
          </a:p>
        </p:txBody>
      </p:sp>
      <p:pic>
        <p:nvPicPr>
          <p:cNvPr id="469" name="Google Shape;469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" l="0" r="37930" t="0"/>
          <a:stretch/>
        </p:blipFill>
        <p:spPr>
          <a:xfrm>
            <a:off x="5978106" y="1381125"/>
            <a:ext cx="5851943" cy="4747965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grpSp>
        <p:nvGrpSpPr>
          <p:cNvPr id="470" name="Google Shape;470;p15"/>
          <p:cNvGrpSpPr/>
          <p:nvPr/>
        </p:nvGrpSpPr>
        <p:grpSpPr>
          <a:xfrm>
            <a:off x="594350" y="1520053"/>
            <a:ext cx="5383744" cy="4544951"/>
            <a:chOff x="0" y="205589"/>
            <a:chExt cx="5383744" cy="4336785"/>
          </a:xfrm>
        </p:grpSpPr>
        <p:sp>
          <p:nvSpPr>
            <p:cNvPr id="471" name="Google Shape;471;p15"/>
            <p:cNvSpPr/>
            <p:nvPr/>
          </p:nvSpPr>
          <p:spPr>
            <a:xfrm>
              <a:off x="0" y="456509"/>
              <a:ext cx="5383744" cy="9639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5"/>
            <p:cNvSpPr txBox="1"/>
            <p:nvPr/>
          </p:nvSpPr>
          <p:spPr>
            <a:xfrm>
              <a:off x="0" y="456509"/>
              <a:ext cx="5383744" cy="9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417825" spcFirstLastPara="1" rIns="417825" wrap="square" tIns="3540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Powerful tool for cross-comparing various data elements across different datasets.</a:t>
              </a: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69187" y="205589"/>
              <a:ext cx="3768620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5"/>
            <p:cNvSpPr txBox="1"/>
            <p:nvPr/>
          </p:nvSpPr>
          <p:spPr>
            <a:xfrm>
              <a:off x="293685" y="230087"/>
              <a:ext cx="371962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2425" spcFirstLastPara="1" rIns="142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Validation Rule Analysis: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0" y="1763129"/>
              <a:ext cx="5383744" cy="14726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5"/>
            <p:cNvSpPr txBox="1"/>
            <p:nvPr/>
          </p:nvSpPr>
          <p:spPr>
            <a:xfrm>
              <a:off x="0" y="1763129"/>
              <a:ext cx="5383744" cy="147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417825" spcFirstLastPara="1" rIns="417825" wrap="square" tIns="3540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Utilizes both Z-score and modified Z-score methods for comprehensive outlier identification.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Enables targeted investigation and data corrections when needed.</a:t>
              </a: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269187" y="1512209"/>
              <a:ext cx="3768620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5"/>
            <p:cNvSpPr txBox="1"/>
            <p:nvPr/>
          </p:nvSpPr>
          <p:spPr>
            <a:xfrm>
              <a:off x="293685" y="1536707"/>
              <a:ext cx="371962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2425" spcFirstLastPara="1" rIns="142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Outlier Detection: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0" y="3578474"/>
              <a:ext cx="5383744" cy="9639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5"/>
            <p:cNvSpPr txBox="1"/>
            <p:nvPr/>
          </p:nvSpPr>
          <p:spPr>
            <a:xfrm>
              <a:off x="0" y="3578474"/>
              <a:ext cx="5383744" cy="9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417825" spcFirstLastPara="1" rIns="417825" wrap="square" tIns="3540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Streamlined flow for further analysis and resolution of identified data issues.</a:t>
              </a: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269187" y="3327554"/>
              <a:ext cx="3768620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5"/>
            <p:cNvSpPr txBox="1"/>
            <p:nvPr/>
          </p:nvSpPr>
          <p:spPr>
            <a:xfrm>
              <a:off x="293685" y="3352052"/>
              <a:ext cx="371962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2425" spcFirstLastPara="1" rIns="142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Follow-Up Analysis:</a:t>
              </a: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6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6"/>
          <p:cNvSpPr txBox="1"/>
          <p:nvPr>
            <p:ph type="title"/>
          </p:nvPr>
        </p:nvSpPr>
        <p:spPr>
          <a:xfrm>
            <a:off x="1136398" y="502022"/>
            <a:ext cx="5427525" cy="971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4000"/>
              <a:t>LQAS (Data Accuracy) Check</a:t>
            </a:r>
            <a:endParaRPr/>
          </a:p>
        </p:txBody>
      </p:sp>
      <p:sp>
        <p:nvSpPr>
          <p:cNvPr id="489" name="Google Shape;489;p16"/>
          <p:cNvSpPr txBox="1"/>
          <p:nvPr>
            <p:ph idx="1" type="body"/>
          </p:nvPr>
        </p:nvSpPr>
        <p:spPr>
          <a:xfrm>
            <a:off x="1136397" y="1933575"/>
            <a:ext cx="7036053" cy="400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A New App for Enhanced Accuracy Assessments:</a:t>
            </a:r>
            <a:r>
              <a:rPr lang="en-US" sz="2400"/>
              <a:t> </a:t>
            </a:r>
            <a:endParaRPr/>
          </a:p>
          <a:p>
            <a:pPr indent="-2286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Randomly selects 12 samples from the dataset for verification.</a:t>
            </a:r>
            <a:endParaRPr/>
          </a:p>
          <a:p>
            <a:pPr indent="-101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Compares manual registration counts with reported values in the based-on Lot Assurance Decision Table.</a:t>
            </a:r>
            <a:endParaRPr/>
          </a:p>
          <a:p>
            <a:pPr indent="-1016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Offers downloadable reports in various formats for flexibility and documentation.</a:t>
            </a:r>
            <a:endParaRPr/>
          </a:p>
          <a:p>
            <a:pPr indent="-101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Implements an audit trail for transparent tracking of all accuracy checks.</a:t>
            </a:r>
            <a:endParaRPr/>
          </a:p>
          <a:p>
            <a:pPr indent="-127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id="490" name="Google Shape;490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226" l="0" r="2" t="0"/>
          <a:stretch/>
        </p:blipFill>
        <p:spPr>
          <a:xfrm>
            <a:off x="8172450" y="1181100"/>
            <a:ext cx="3318510" cy="423799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6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6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7"/>
          <p:cNvSpPr txBox="1"/>
          <p:nvPr>
            <p:ph type="title"/>
          </p:nvPr>
        </p:nvSpPr>
        <p:spPr>
          <a:xfrm>
            <a:off x="5596501" y="501594"/>
            <a:ext cx="5754896" cy="1655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Content Completeness</a:t>
            </a:r>
            <a:endParaRPr/>
          </a:p>
        </p:txBody>
      </p:sp>
      <p:pic>
        <p:nvPicPr>
          <p:cNvPr id="499" name="Google Shape;499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-1" l="0" r="5365" t="0"/>
          <a:stretch/>
        </p:blipFill>
        <p:spPr>
          <a:xfrm>
            <a:off x="1068130" y="1028701"/>
            <a:ext cx="3876165" cy="433817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7"/>
          <p:cNvSpPr txBox="1"/>
          <p:nvPr>
            <p:ph idx="1" type="body"/>
          </p:nvPr>
        </p:nvSpPr>
        <p:spPr>
          <a:xfrm>
            <a:off x="5596502" y="2405894"/>
            <a:ext cx="5754896" cy="301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Automated Calculation:</a:t>
            </a:r>
            <a:r>
              <a:rPr lang="en-US" sz="20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system automatically calculates the percentage of content completeness.</a:t>
            </a:r>
            <a:endParaRPr/>
          </a:p>
          <a:p>
            <a:pPr indent="-101600" lvl="1" marL="514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Provides a clear overview of data comprehensiveness.</a:t>
            </a:r>
            <a:endParaRPr/>
          </a:p>
          <a:p>
            <a:pPr indent="-101600" lvl="1" marL="514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Downloadable reports in various formats are available for convenient analysis and sharing.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501" name="Google Shape;501;p17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7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"/>
          <p:cNvSpPr/>
          <p:nvPr/>
        </p:nvSpPr>
        <p:spPr>
          <a:xfrm flipH="1" rot="5400000">
            <a:off x="-638515" y="639280"/>
            <a:ext cx="6858000" cy="557944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"/>
          <p:cNvSpPr/>
          <p:nvPr/>
        </p:nvSpPr>
        <p:spPr>
          <a:xfrm flipH="1" rot="5400000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/>
          <p:nvPr/>
        </p:nvSpPr>
        <p:spPr>
          <a:xfrm flipH="1" rot="5400000">
            <a:off x="1528907" y="2818967"/>
            <a:ext cx="2501979" cy="5576080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/>
          <p:nvPr/>
        </p:nvSpPr>
        <p:spPr>
          <a:xfrm flipH="1" rot="5400000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10980"/>
                </a:srgbClr>
              </a:gs>
              <a:gs pos="100000">
                <a:srgbClr val="4472C4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"/>
          <p:cNvSpPr/>
          <p:nvPr/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0">
                <a:srgbClr val="4472C4">
                  <a:alpha val="0"/>
                </a:srgbClr>
              </a:gs>
              <a:gs pos="39000">
                <a:srgbClr val="4472C4">
                  <a:alpha val="0"/>
                </a:srgbClr>
              </a:gs>
              <a:gs pos="100000">
                <a:srgbClr val="8DA9DB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"/>
          <p:cNvSpPr txBox="1"/>
          <p:nvPr>
            <p:ph type="title"/>
          </p:nvPr>
        </p:nvSpPr>
        <p:spPr>
          <a:xfrm>
            <a:off x="826396" y="586855"/>
            <a:ext cx="423010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b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b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solidFill>
                <a:srgbClr val="FFFFFF"/>
              </a:solidFill>
            </a:endParaRPr>
          </a:p>
        </p:txBody>
      </p:sp>
      <p:sp>
        <p:nvSpPr>
          <p:cNvPr id="255" name="Google Shape;255;p2"/>
          <p:cNvSpPr txBox="1"/>
          <p:nvPr>
            <p:ph idx="1" type="body"/>
          </p:nvPr>
        </p:nvSpPr>
        <p:spPr>
          <a:xfrm>
            <a:off x="6503158" y="649480"/>
            <a:ext cx="5349536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Introduction</a:t>
            </a:r>
            <a:r>
              <a:rPr b="1" lang="en-US" sz="2400"/>
              <a:t> </a:t>
            </a:r>
            <a:endParaRPr sz="24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Rational for version upgrades and other updates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Customization</a:t>
            </a:r>
            <a:r>
              <a:rPr b="1" lang="en-US" sz="2400"/>
              <a:t> </a:t>
            </a:r>
            <a:r>
              <a:rPr lang="en-US" sz="2400"/>
              <a:t>process</a:t>
            </a:r>
            <a:r>
              <a:rPr b="1" lang="en-US" sz="2400"/>
              <a:t> </a:t>
            </a:r>
            <a:endParaRPr sz="24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Key Changes in metadata, data entry, visualization, and analytics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New futures for DHIS2 version 40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Challenges and Considerations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Next Steps and Priorities</a:t>
            </a:r>
            <a:endParaRPr/>
          </a:p>
          <a:p>
            <a:pPr indent="-111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8"/>
          <p:cNvSpPr txBox="1"/>
          <p:nvPr>
            <p:ph type="title"/>
          </p:nvPr>
        </p:nvSpPr>
        <p:spPr>
          <a:xfrm>
            <a:off x="1136396" y="878545"/>
            <a:ext cx="6230319" cy="1285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Visualization and Analytics</a:t>
            </a:r>
            <a:endParaRPr/>
          </a:p>
        </p:txBody>
      </p:sp>
      <p:sp>
        <p:nvSpPr>
          <p:cNvPr id="509" name="Google Shape;509;p18"/>
          <p:cNvSpPr txBox="1"/>
          <p:nvPr>
            <p:ph idx="1" type="body"/>
          </p:nvPr>
        </p:nvSpPr>
        <p:spPr>
          <a:xfrm>
            <a:off x="1136396" y="1962615"/>
            <a:ext cx="6230319" cy="377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As of DHIS2 version 2.37, the dedicated Pivot Table app has been integrated into the Data Visualizer app.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DHIS2 Dashboard Enhancements: Standardization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800"/>
              <a:t>Standardized Dashboards: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800"/>
              <a:t>Defined indicator descriptions, focused selection, clear visualizations, timely alerts, and consistent legends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800"/>
              <a:t>Senior Management Focus: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800"/>
              <a:t>A tailored dashboard emphasizes key metrics for informed decision-making.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800"/>
              <a:t>Program Coverage: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800"/>
              <a:t>12 major programs and 22 sub-programs are integrated for a comprehensive dashboard.</a:t>
            </a:r>
            <a:endParaRPr/>
          </a:p>
          <a:p>
            <a:pPr indent="-14636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</p:txBody>
      </p:sp>
      <p:pic>
        <p:nvPicPr>
          <p:cNvPr id="510" name="Google Shape;510;p18"/>
          <p:cNvPicPr preferRelativeResize="0"/>
          <p:nvPr/>
        </p:nvPicPr>
        <p:blipFill rotWithShape="1">
          <a:blip r:embed="rId3">
            <a:alphaModFix/>
          </a:blip>
          <a:srcRect b="-3" l="5735" r="22304" t="0"/>
          <a:stretch/>
        </p:blipFill>
        <p:spPr>
          <a:xfrm>
            <a:off x="7881870" y="882740"/>
            <a:ext cx="3572978" cy="2246826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511" name="Google Shape;511;p18"/>
          <p:cNvPicPr preferRelativeResize="0"/>
          <p:nvPr/>
        </p:nvPicPr>
        <p:blipFill rotWithShape="1">
          <a:blip r:embed="rId4">
            <a:alphaModFix/>
          </a:blip>
          <a:srcRect b="0" l="33210" r="0" t="0"/>
          <a:stretch/>
        </p:blipFill>
        <p:spPr>
          <a:xfrm>
            <a:off x="7881870" y="3429000"/>
            <a:ext cx="3572978" cy="224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8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2F5496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8"/>
          <p:cNvSpPr/>
          <p:nvPr/>
        </p:nvSpPr>
        <p:spPr>
          <a:xfrm flipH="1">
            <a:off x="0" y="6400800"/>
            <a:ext cx="4038599" cy="456772"/>
          </a:xfrm>
          <a:prstGeom prst="rect">
            <a:avLst/>
          </a:prstGeom>
          <a:gradFill>
            <a:gsLst>
              <a:gs pos="0">
                <a:srgbClr val="1F3864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9"/>
          <p:cNvSpPr txBox="1"/>
          <p:nvPr>
            <p:ph type="title"/>
          </p:nvPr>
        </p:nvSpPr>
        <p:spPr>
          <a:xfrm>
            <a:off x="1149716" y="499397"/>
            <a:ext cx="5929422" cy="1640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Scorecard and BNA</a:t>
            </a:r>
            <a:endParaRPr/>
          </a:p>
        </p:txBody>
      </p:sp>
      <p:pic>
        <p:nvPicPr>
          <p:cNvPr descr="A screenshot of a phone&#10;&#10;Description automatically generated" id="520" name="Google Shape;520;p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5506" y="1181100"/>
            <a:ext cx="4076698" cy="396625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9"/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9"/>
          <p:cNvSpPr/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5882"/>
                </a:srgbClr>
              </a:gs>
              <a:gs pos="19000">
                <a:srgbClr val="000000">
                  <a:alpha val="45882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3" name="Google Shape;523;p19"/>
          <p:cNvGrpSpPr/>
          <p:nvPr/>
        </p:nvGrpSpPr>
        <p:grpSpPr>
          <a:xfrm>
            <a:off x="1149717" y="2374800"/>
            <a:ext cx="6225993" cy="3007388"/>
            <a:chOff x="0" y="1469"/>
            <a:chExt cx="6225993" cy="3007388"/>
          </a:xfrm>
        </p:grpSpPr>
        <p:cxnSp>
          <p:nvCxnSpPr>
            <p:cNvPr id="524" name="Google Shape;524;p19"/>
            <p:cNvCxnSpPr/>
            <p:nvPr/>
          </p:nvCxnSpPr>
          <p:spPr>
            <a:xfrm>
              <a:off x="0" y="1469"/>
              <a:ext cx="6225993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525" name="Google Shape;525;p19"/>
            <p:cNvSpPr/>
            <p:nvPr/>
          </p:nvSpPr>
          <p:spPr>
            <a:xfrm>
              <a:off x="0" y="1469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9"/>
            <p:cNvSpPr txBox="1"/>
            <p:nvPr/>
          </p:nvSpPr>
          <p:spPr>
            <a:xfrm>
              <a:off x="0" y="1469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Ethiopian Calendar Configuration</a:t>
              </a:r>
              <a:endParaRPr/>
            </a:p>
          </p:txBody>
        </p:sp>
        <p:cxnSp>
          <p:nvCxnSpPr>
            <p:cNvPr id="527" name="Google Shape;527;p19"/>
            <p:cNvCxnSpPr/>
            <p:nvPr/>
          </p:nvCxnSpPr>
          <p:spPr>
            <a:xfrm>
              <a:off x="0" y="1003932"/>
              <a:ext cx="6225993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528" name="Google Shape;528;p19"/>
            <p:cNvSpPr/>
            <p:nvPr/>
          </p:nvSpPr>
          <p:spPr>
            <a:xfrm>
              <a:off x="0" y="1003932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9"/>
            <p:cNvSpPr txBox="1"/>
            <p:nvPr/>
          </p:nvSpPr>
          <p:spPr>
            <a:xfrm>
              <a:off x="0" y="1003932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BNA Draft Intervention Customization</a:t>
              </a:r>
              <a:endParaRPr/>
            </a:p>
          </p:txBody>
        </p:sp>
        <p:cxnSp>
          <p:nvCxnSpPr>
            <p:cNvPr id="530" name="Google Shape;530;p19"/>
            <p:cNvCxnSpPr/>
            <p:nvPr/>
          </p:nvCxnSpPr>
          <p:spPr>
            <a:xfrm>
              <a:off x="0" y="2006395"/>
              <a:ext cx="6225993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531" name="Google Shape;531;p19"/>
            <p:cNvSpPr/>
            <p:nvPr/>
          </p:nvSpPr>
          <p:spPr>
            <a:xfrm>
              <a:off x="0" y="2006395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9"/>
            <p:cNvSpPr txBox="1"/>
            <p:nvPr/>
          </p:nvSpPr>
          <p:spPr>
            <a:xfrm>
              <a:off x="0" y="2006395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Targeted User Training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0"/>
          <p:cNvSpPr txBox="1"/>
          <p:nvPr>
            <p:ph type="title"/>
          </p:nvPr>
        </p:nvSpPr>
        <p:spPr>
          <a:xfrm>
            <a:off x="914402" y="489508"/>
            <a:ext cx="7397391" cy="1123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Revision of Hospital KPI indicators</a:t>
            </a:r>
            <a:endParaRPr/>
          </a:p>
        </p:txBody>
      </p:sp>
      <p:sp>
        <p:nvSpPr>
          <p:cNvPr id="539" name="Google Shape;539;p20"/>
          <p:cNvSpPr txBox="1"/>
          <p:nvPr>
            <p:ph idx="1" type="body"/>
          </p:nvPr>
        </p:nvSpPr>
        <p:spPr>
          <a:xfrm>
            <a:off x="914402" y="2418408"/>
            <a:ext cx="5181598" cy="34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Data Entry Expected at Public hospital Level on Monthly and Quarterly Basis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Capturing 30+ data elements and key indicators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Provision of stand-alone training</a:t>
            </a:r>
            <a:endParaRPr/>
          </a:p>
          <a:p>
            <a:pPr indent="-101600" lvl="0" marL="2286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Report Add" id="540" name="Google Shape;5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5120" y="1345914"/>
            <a:ext cx="4957638" cy="436908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0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0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5882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1"/>
          <p:cNvSpPr/>
          <p:nvPr/>
        </p:nvSpPr>
        <p:spPr>
          <a:xfrm flipH="1" rot="5400000">
            <a:off x="-638515" y="639280"/>
            <a:ext cx="6858000" cy="557944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1"/>
          <p:cNvSpPr/>
          <p:nvPr/>
        </p:nvSpPr>
        <p:spPr>
          <a:xfrm flipH="1" rot="5400000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1"/>
          <p:cNvSpPr/>
          <p:nvPr/>
        </p:nvSpPr>
        <p:spPr>
          <a:xfrm flipH="1" rot="5400000">
            <a:off x="1528907" y="2818967"/>
            <a:ext cx="2501979" cy="5576080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1"/>
          <p:cNvSpPr/>
          <p:nvPr/>
        </p:nvSpPr>
        <p:spPr>
          <a:xfrm flipH="1" rot="5400000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10980"/>
                </a:srgbClr>
              </a:gs>
              <a:gs pos="100000">
                <a:srgbClr val="4472C4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1"/>
          <p:cNvSpPr/>
          <p:nvPr/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0">
                <a:srgbClr val="4472C4">
                  <a:alpha val="0"/>
                </a:srgbClr>
              </a:gs>
              <a:gs pos="39000">
                <a:srgbClr val="4472C4">
                  <a:alpha val="0"/>
                </a:srgbClr>
              </a:gs>
              <a:gs pos="100000">
                <a:srgbClr val="8DA9DB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1"/>
          <p:cNvSpPr txBox="1"/>
          <p:nvPr>
            <p:ph type="title"/>
          </p:nvPr>
        </p:nvSpPr>
        <p:spPr>
          <a:xfrm>
            <a:off x="826396" y="586855"/>
            <a:ext cx="4230100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FFFF"/>
                </a:solidFill>
              </a:rPr>
              <a:t>Integration of  MRIS and Rehabilitation</a:t>
            </a:r>
            <a:br>
              <a:rPr lang="en-US" sz="4000">
                <a:solidFill>
                  <a:srgbClr val="FFFFFF"/>
                </a:solidFill>
              </a:rPr>
            </a:br>
            <a:endParaRPr sz="4000">
              <a:solidFill>
                <a:srgbClr val="FFFFFF"/>
              </a:solidFill>
            </a:endParaRPr>
          </a:p>
        </p:txBody>
      </p:sp>
      <p:sp>
        <p:nvSpPr>
          <p:cNvPr id="554" name="Google Shape;554;p21"/>
          <p:cNvSpPr txBox="1"/>
          <p:nvPr>
            <p:ph idx="1" type="body"/>
          </p:nvPr>
        </p:nvSpPr>
        <p:spPr>
          <a:xfrm>
            <a:off x="6188928" y="278780"/>
            <a:ext cx="5809784" cy="6177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Multi-Sectoral Response Information System (MRIS):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Data Entry Expected at Woreda Level on a Quarterly Basis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Capturing 15+ data elements and key indicators for a multi-sectoral response to HIV services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Provision of stand-alone training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Rehabilitation Information: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Expected Monthly Data Entry at the Facilitates Level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Capturing of 9 Data Elements and Key Indicators to track and manage rehabilitation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Approximately 40 facilities offer rehabilitation services.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Provision of stand-alone training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2"/>
          <p:cNvSpPr txBox="1"/>
          <p:nvPr>
            <p:ph type="title"/>
          </p:nvPr>
        </p:nvSpPr>
        <p:spPr>
          <a:xfrm>
            <a:off x="1136397" y="251225"/>
            <a:ext cx="8620919" cy="65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 Compressive health post data set</a:t>
            </a:r>
            <a:endParaRPr/>
          </a:p>
        </p:txBody>
      </p:sp>
      <p:sp>
        <p:nvSpPr>
          <p:cNvPr id="561" name="Google Shape;561;p22"/>
          <p:cNvSpPr txBox="1"/>
          <p:nvPr>
            <p:ph idx="1" type="body"/>
          </p:nvPr>
        </p:nvSpPr>
        <p:spPr>
          <a:xfrm>
            <a:off x="580330" y="1355624"/>
            <a:ext cx="4161839" cy="425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Expanded dataset for comprehensive health post-services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Currently we have 50 comprehensive health posts in DHIS 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Introduction of Nine New Datasets for Comprehensive Health Posts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562" name="Google Shape;562;p2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2498" y="1152524"/>
            <a:ext cx="6612327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2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3"/>
          <p:cNvSpPr txBox="1"/>
          <p:nvPr>
            <p:ph type="title"/>
          </p:nvPr>
        </p:nvSpPr>
        <p:spPr>
          <a:xfrm>
            <a:off x="1136397" y="502022"/>
            <a:ext cx="8453652" cy="680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2200"/>
            </a:br>
            <a:r>
              <a:rPr b="1" lang="en-US" sz="3600"/>
              <a:t>Integration of Urban HC and Merged HP data set</a:t>
            </a:r>
            <a:endParaRPr sz="2200"/>
          </a:p>
        </p:txBody>
      </p:sp>
      <p:sp>
        <p:nvSpPr>
          <p:cNvPr id="571" name="Google Shape;571;p23"/>
          <p:cNvSpPr txBox="1"/>
          <p:nvPr>
            <p:ph idx="1" type="body"/>
          </p:nvPr>
        </p:nvSpPr>
        <p:spPr>
          <a:xfrm>
            <a:off x="936703" y="1641850"/>
            <a:ext cx="6211230" cy="4299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Integration of Health Post and Urban Health Center data for a holistic health center Performance measurement.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Both urban HC and HC with merged HP used the same datasets.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data entry is expected monthly and quarterly.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No Additional Data elements:</a:t>
            </a:r>
            <a:r>
              <a:rPr lang="en-US" sz="2400"/>
              <a:t> Leveraging existing data elements aligned with the 2021 indicator revision.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Bar chart" id="572" name="Google Shape;5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3122" y="1641850"/>
            <a:ext cx="3740343" cy="4180783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3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3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4"/>
          <p:cNvSpPr txBox="1"/>
          <p:nvPr>
            <p:ph type="title"/>
          </p:nvPr>
        </p:nvSpPr>
        <p:spPr>
          <a:xfrm>
            <a:off x="1136397" y="502022"/>
            <a:ext cx="6636003" cy="993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3700"/>
              <a:t>Integration of Composite IR Score </a:t>
            </a:r>
            <a:br>
              <a:rPr lang="en-US" sz="3700"/>
            </a:br>
            <a:endParaRPr sz="3700"/>
          </a:p>
        </p:txBody>
      </p:sp>
      <p:sp>
        <p:nvSpPr>
          <p:cNvPr id="581" name="Google Shape;581;p24"/>
          <p:cNvSpPr txBox="1"/>
          <p:nvPr>
            <p:ph idx="1" type="body"/>
          </p:nvPr>
        </p:nvSpPr>
        <p:spPr>
          <a:xfrm>
            <a:off x="1333120" y="1743076"/>
            <a:ext cx="6782180" cy="39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Automated Calculation Based on Composite Measure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Calculation Methodology Aligned with IR Guidelines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Woreda IR Score: Assessing Overall Performance, Including Woreda Health Office and Supervised Facilities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PHCU IR Score: Measure PHCU Performance, Including Satellite Health Post and Health Center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Statistics" id="582" name="Google Shape;5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5347" y="621610"/>
            <a:ext cx="3738118" cy="520102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4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4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5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5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5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5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5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5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Integration of Woreda Transformation Dashboard</a:t>
            </a:r>
            <a:br>
              <a:rPr lang="en-US" sz="3400">
                <a:solidFill>
                  <a:srgbClr val="FFFFFF"/>
                </a:solidFill>
              </a:rPr>
            </a:br>
            <a:br>
              <a:rPr lang="en-US" sz="3400">
                <a:solidFill>
                  <a:srgbClr val="FFFFFF"/>
                </a:solidFill>
              </a:rPr>
            </a:br>
            <a:endParaRPr sz="3400">
              <a:solidFill>
                <a:srgbClr val="FFFFFF"/>
              </a:solidFill>
            </a:endParaRPr>
          </a:p>
        </p:txBody>
      </p:sp>
      <p:sp>
        <p:nvSpPr>
          <p:cNvPr id="597" name="Google Shape;597;p25"/>
          <p:cNvSpPr txBox="1"/>
          <p:nvPr>
            <p:ph idx="1" type="body"/>
          </p:nvPr>
        </p:nvSpPr>
        <p:spPr>
          <a:xfrm>
            <a:off x="4810259" y="649480"/>
            <a:ext cx="6555347" cy="5896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</a:rPr>
              <a:t>Dashboard for monitoring and visualizing the transformation progress at the Woreda level.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Automated Calculation Utilizing Composite Measures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Calculation Methodology Aligned with Woreda Transformation Guidelines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Facility-Level Calculation Based on Catchment Population Entered in DHIS2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6"/>
          <p:cNvSpPr txBox="1"/>
          <p:nvPr>
            <p:ph type="title"/>
          </p:nvPr>
        </p:nvSpPr>
        <p:spPr>
          <a:xfrm>
            <a:off x="1073516" y="299373"/>
            <a:ext cx="5929422" cy="843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Woreda based plan </a:t>
            </a:r>
            <a:endParaRPr/>
          </a:p>
        </p:txBody>
      </p:sp>
      <p:sp>
        <p:nvSpPr>
          <p:cNvPr id="604" name="Google Shape;604;p26"/>
          <p:cNvSpPr txBox="1"/>
          <p:nvPr>
            <p:ph idx="1" type="body"/>
          </p:nvPr>
        </p:nvSpPr>
        <p:spPr>
          <a:xfrm>
            <a:off x="892098" y="1657350"/>
            <a:ext cx="6187041" cy="428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Introduction of a dataset for Woreda-based planning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Baseline Data Automatically Calculated from the Previous Year's Performance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Selection of Indicators for the Woreda-Based Plan Aligned with the DHIS2 Indicator Reference Guide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customization process is nearing completion.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A screenshot of a computer&#10;&#10;Description automatically generated" id="605" name="Google Shape;605;p2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9138" y="1076325"/>
            <a:ext cx="4431544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6"/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6"/>
          <p:cNvSpPr/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5882"/>
                </a:srgbClr>
              </a:gs>
              <a:gs pos="19000">
                <a:srgbClr val="000000">
                  <a:alpha val="45882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7"/>
          <p:cNvSpPr/>
          <p:nvPr/>
        </p:nvSpPr>
        <p:spPr>
          <a:xfrm>
            <a:off x="0" y="7620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7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7"/>
          <p:cNvSpPr/>
          <p:nvPr/>
        </p:nvSpPr>
        <p:spPr>
          <a:xfrm>
            <a:off x="1121664" y="76200"/>
            <a:ext cx="993824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7"/>
          <p:cNvSpPr txBox="1"/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Introduced new features and enhancements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7200"/>
              <a:t>(DHIS2-V40)</a:t>
            </a:r>
            <a:endParaRPr sz="7200"/>
          </a:p>
        </p:txBody>
      </p:sp>
      <p:sp>
        <p:nvSpPr>
          <p:cNvPr id="616" name="Google Shape;616;p27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/>
          <p:cNvSpPr/>
          <p:nvPr/>
        </p:nvSpPr>
        <p:spPr>
          <a:xfrm flipH="1" rot="10800000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"/>
          <p:cNvSpPr txBox="1"/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Introduction</a:t>
            </a:r>
            <a:endParaRPr/>
          </a:p>
        </p:txBody>
      </p:sp>
      <p:sp>
        <p:nvSpPr>
          <p:cNvPr id="266" name="Google Shape;266;p3"/>
          <p:cNvSpPr txBox="1"/>
          <p:nvPr>
            <p:ph idx="1" type="body"/>
          </p:nvPr>
        </p:nvSpPr>
        <p:spPr>
          <a:xfrm>
            <a:off x="459351" y="1526875"/>
            <a:ext cx="10636280" cy="447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Overview of current DHIS2 implementation status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u="none" cap="none" strike="noStrike">
                <a:latin typeface="Calibri"/>
                <a:ea typeface="Calibri"/>
                <a:cs typeface="Calibri"/>
                <a:sym typeface="Calibri"/>
              </a:rPr>
              <a:t>Version 2.27 implemented in 2018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u="none" cap="none" strike="noStrike">
                <a:latin typeface="Calibri"/>
                <a:ea typeface="Calibri"/>
                <a:cs typeface="Calibri"/>
                <a:sym typeface="Calibri"/>
              </a:rPr>
              <a:t>Upgraded to versions 2.30 and 2.36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u="none" cap="none" strike="noStrike">
                <a:latin typeface="Calibri"/>
                <a:ea typeface="Calibri"/>
                <a:cs typeface="Calibri"/>
                <a:sym typeface="Calibri"/>
              </a:rPr>
              <a:t>55% of health facilities now online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u="none" cap="none" strike="noStrike">
                <a:latin typeface="Calibri"/>
                <a:ea typeface="Calibri"/>
                <a:cs typeface="Calibri"/>
                <a:sym typeface="Calibri"/>
              </a:rPr>
              <a:t>30,763 facilities &amp; 1,103 admin units using system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u="none" cap="none" strike="noStrike">
                <a:latin typeface="Calibri"/>
                <a:ea typeface="Calibri"/>
                <a:cs typeface="Calibri"/>
                <a:sym typeface="Calibri"/>
              </a:rPr>
              <a:t>Capacity Building: Continuous training and support provided to healthcare personnel for effective DHIS2 utilization.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8"/>
          <p:cNvSpPr txBox="1"/>
          <p:nvPr>
            <p:ph type="title"/>
          </p:nvPr>
        </p:nvSpPr>
        <p:spPr>
          <a:xfrm>
            <a:off x="222920" y="427909"/>
            <a:ext cx="4290809" cy="1339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Version 40</a:t>
            </a:r>
            <a:endParaRPr/>
          </a:p>
        </p:txBody>
      </p:sp>
      <p:grpSp>
        <p:nvGrpSpPr>
          <p:cNvPr id="623" name="Google Shape;623;p28"/>
          <p:cNvGrpSpPr/>
          <p:nvPr/>
        </p:nvGrpSpPr>
        <p:grpSpPr>
          <a:xfrm>
            <a:off x="4859675" y="771147"/>
            <a:ext cx="6935057" cy="4800252"/>
            <a:chOff x="0" y="586"/>
            <a:chExt cx="6935057" cy="4800252"/>
          </a:xfrm>
        </p:grpSpPr>
        <p:cxnSp>
          <p:nvCxnSpPr>
            <p:cNvPr id="624" name="Google Shape;624;p28"/>
            <p:cNvCxnSpPr/>
            <p:nvPr/>
          </p:nvCxnSpPr>
          <p:spPr>
            <a:xfrm>
              <a:off x="0" y="586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25" name="Google Shape;625;p28"/>
            <p:cNvSpPr/>
            <p:nvPr/>
          </p:nvSpPr>
          <p:spPr>
            <a:xfrm>
              <a:off x="0" y="586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8"/>
            <p:cNvSpPr txBox="1"/>
            <p:nvPr/>
          </p:nvSpPr>
          <p:spPr>
            <a:xfrm>
              <a:off x="0" y="586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Dropping  the 2 from the release version numbers</a:t>
              </a:r>
              <a:endParaRPr/>
            </a:p>
          </p:txBody>
        </p:sp>
        <p:cxnSp>
          <p:nvCxnSpPr>
            <p:cNvPr id="627" name="Google Shape;627;p28"/>
            <p:cNvCxnSpPr/>
            <p:nvPr/>
          </p:nvCxnSpPr>
          <p:spPr>
            <a:xfrm>
              <a:off x="0" y="960636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28" name="Google Shape;628;p28"/>
            <p:cNvSpPr/>
            <p:nvPr/>
          </p:nvSpPr>
          <p:spPr>
            <a:xfrm>
              <a:off x="0" y="960636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8"/>
            <p:cNvSpPr txBox="1"/>
            <p:nvPr/>
          </p:nvSpPr>
          <p:spPr>
            <a:xfrm>
              <a:off x="0" y="960636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DHIS2 Version 40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0" name="Google Shape;630;p28"/>
            <p:cNvCxnSpPr/>
            <p:nvPr/>
          </p:nvCxnSpPr>
          <p:spPr>
            <a:xfrm>
              <a:off x="0" y="1920687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31" name="Google Shape;631;p28"/>
            <p:cNvSpPr/>
            <p:nvPr/>
          </p:nvSpPr>
          <p:spPr>
            <a:xfrm>
              <a:off x="0" y="1920687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8"/>
            <p:cNvSpPr txBox="1"/>
            <p:nvPr/>
          </p:nvSpPr>
          <p:spPr>
            <a:xfrm>
              <a:off x="0" y="1920687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makes it easer to communicate what is the major release numbers</a:t>
              </a:r>
              <a:endParaRPr/>
            </a:p>
          </p:txBody>
        </p:sp>
        <p:cxnSp>
          <p:nvCxnSpPr>
            <p:cNvPr id="633" name="Google Shape;633;p28"/>
            <p:cNvCxnSpPr/>
            <p:nvPr/>
          </p:nvCxnSpPr>
          <p:spPr>
            <a:xfrm>
              <a:off x="0" y="2880737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34" name="Google Shape;634;p28"/>
            <p:cNvSpPr/>
            <p:nvPr/>
          </p:nvSpPr>
          <p:spPr>
            <a:xfrm>
              <a:off x="0" y="2880737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8"/>
            <p:cNvSpPr txBox="1"/>
            <p:nvPr/>
          </p:nvSpPr>
          <p:spPr>
            <a:xfrm>
              <a:off x="0" y="2880737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DHIS2" is now the official brand name.</a:t>
              </a:r>
              <a:endParaRPr/>
            </a:p>
          </p:txBody>
        </p:sp>
        <p:cxnSp>
          <p:nvCxnSpPr>
            <p:cNvPr id="636" name="Google Shape;636;p28"/>
            <p:cNvCxnSpPr/>
            <p:nvPr/>
          </p:nvCxnSpPr>
          <p:spPr>
            <a:xfrm>
              <a:off x="0" y="3840788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37" name="Google Shape;637;p28"/>
            <p:cNvSpPr/>
            <p:nvPr/>
          </p:nvSpPr>
          <p:spPr>
            <a:xfrm>
              <a:off x="0" y="3840788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8"/>
            <p:cNvSpPr txBox="1"/>
            <p:nvPr/>
          </p:nvSpPr>
          <p:spPr>
            <a:xfrm>
              <a:off x="0" y="3840788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There is no need for abbreviations like "District Health Information System 2."</a:t>
              </a:r>
              <a:endParaRPr/>
            </a:p>
          </p:txBody>
        </p:sp>
      </p:grpSp>
      <p:sp>
        <p:nvSpPr>
          <p:cNvPr id="639" name="Google Shape;639;p28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8"/>
          <p:cNvSpPr/>
          <p:nvPr/>
        </p:nvSpPr>
        <p:spPr>
          <a:xfrm flipH="1">
            <a:off x="0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7843"/>
                </a:srgbClr>
              </a:gs>
              <a:gs pos="100000">
                <a:srgbClr val="2E75B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HIS2 · GitHub" id="641" name="Google Shape;6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836" y="2989781"/>
            <a:ext cx="2743200" cy="1353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9"/>
          <p:cNvSpPr txBox="1"/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 default layout</a:t>
            </a:r>
            <a:r>
              <a:rPr b="1" lang="en-US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:(DHIS v2.37)</a:t>
            </a:r>
            <a:endParaRPr/>
          </a:p>
        </p:txBody>
      </p:sp>
      <p:sp>
        <p:nvSpPr>
          <p:cNvPr id="648" name="Google Shape;648;p29"/>
          <p:cNvSpPr txBox="1"/>
          <p:nvPr>
            <p:ph idx="1" type="body"/>
          </p:nvPr>
        </p:nvSpPr>
        <p:spPr>
          <a:xfrm>
            <a:off x="361900" y="2418400"/>
            <a:ext cx="5944500" cy="3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Dashboards support automatic configuration as items are added.</a:t>
            </a:r>
            <a:endParaRPr sz="3400"/>
          </a:p>
          <a:p>
            <a:pPr indent="-266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Option to select the number of columns for layout.</a:t>
            </a:r>
            <a:endParaRPr sz="3400"/>
          </a:p>
          <a:p>
            <a:pPr indent="-266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Users can choose to add new items to the top or bottom.</a:t>
            </a:r>
            <a:endParaRPr sz="3400"/>
          </a:p>
          <a:p>
            <a:pPr indent="-266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Items adjust size and shape based on column selection.</a:t>
            </a:r>
            <a:endParaRPr sz="34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600"/>
          </a:p>
        </p:txBody>
      </p:sp>
      <p:pic>
        <p:nvPicPr>
          <p:cNvPr id="649" name="Google Shape;649;p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2442" y="1798342"/>
            <a:ext cx="5201023" cy="2847559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9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0"/>
          <p:cNvSpPr txBox="1"/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Cascading Dashboard Sharing: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 v2.37)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0"/>
          <p:cNvSpPr txBox="1"/>
          <p:nvPr>
            <p:ph idx="1" type="body"/>
          </p:nvPr>
        </p:nvSpPr>
        <p:spPr>
          <a:xfrm>
            <a:off x="330925" y="2418400"/>
            <a:ext cx="57651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Share dashboards seamlessly with other users.</a:t>
            </a:r>
            <a:endParaRPr sz="3600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Sharing cascades to include items like visualizations, maps, reports, etc.</a:t>
            </a:r>
            <a:endParaRPr sz="3600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Simplifies the sharing process, eliminating manual sharing of individual items.</a:t>
            </a:r>
            <a:endParaRPr sz="36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659" name="Google Shape;659;p3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2442" y="1257301"/>
            <a:ext cx="5201023" cy="38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0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0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1"/>
          <p:cNvSpPr txBox="1"/>
          <p:nvPr>
            <p:ph type="title"/>
          </p:nvPr>
        </p:nvSpPr>
        <p:spPr>
          <a:xfrm>
            <a:off x="821933" y="502021"/>
            <a:ext cx="5274067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Dashboards:</a:t>
            </a:r>
            <a:r>
              <a:rPr b="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en-US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</a:t>
            </a:r>
            <a:r>
              <a:rPr b="0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1"/>
          <p:cNvSpPr txBox="1"/>
          <p:nvPr>
            <p:ph idx="1" type="body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Users can now mark dashboards for offline access.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Visualizations and data are stored locally in the web browser for laptops, desktops, and mobile devices.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Offline access allows viewing dashboards without an internet connection.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Note: Filters and interpretations are not supported offline.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669" name="Google Shape;669;p3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1066801"/>
            <a:ext cx="5591175" cy="4618182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1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1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2"/>
          <p:cNvSpPr txBox="1"/>
          <p:nvPr>
            <p:ph type="title"/>
          </p:nvPr>
        </p:nvSpPr>
        <p:spPr>
          <a:xfrm>
            <a:off x="1136397" y="502020"/>
            <a:ext cx="5323715" cy="1098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 Info in Dashboards</a:t>
            </a:r>
            <a:r>
              <a:rPr b="0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v2.37)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2"/>
          <p:cNvSpPr txBox="1"/>
          <p:nvPr>
            <p:ph idx="1" type="body"/>
          </p:nvPr>
        </p:nvSpPr>
        <p:spPr>
          <a:xfrm>
            <a:off x="1144923" y="2405894"/>
            <a:ext cx="5315189" cy="3535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View legend information for pivot tables or charts with applied legend sets.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Enable it from Options &gt; Legend for a better understanding of the data.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679" name="Google Shape;679;p32"/>
          <p:cNvSpPr/>
          <p:nvPr/>
        </p:nvSpPr>
        <p:spPr>
          <a:xfrm flipH="1" rot="10800000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32"/>
          <p:cNvSpPr/>
          <p:nvPr/>
        </p:nvSpPr>
        <p:spPr>
          <a:xfrm flipH="1" rot="10800000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32"/>
          <p:cNvSpPr/>
          <p:nvPr/>
        </p:nvSpPr>
        <p:spPr>
          <a:xfrm flipH="1" rot="10800000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2"/>
          <p:cNvSpPr/>
          <p:nvPr/>
        </p:nvSpPr>
        <p:spPr>
          <a:xfrm flipH="1" rot="10800000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3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1535" y="809625"/>
            <a:ext cx="544854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3"/>
          <p:cNvSpPr txBox="1"/>
          <p:nvPr>
            <p:ph type="title"/>
          </p:nvPr>
        </p:nvSpPr>
        <p:spPr>
          <a:xfrm>
            <a:off x="1136397" y="502022"/>
            <a:ext cx="4959603" cy="993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Lists on Dashboards</a:t>
            </a: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:(DHIS2 v 40)</a:t>
            </a:r>
            <a:endParaRPr/>
          </a:p>
        </p:txBody>
      </p:sp>
      <p:sp>
        <p:nvSpPr>
          <p:cNvPr id="690" name="Google Shape;690;p33"/>
          <p:cNvSpPr txBox="1"/>
          <p:nvPr>
            <p:ph idx="1" type="body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Access line lists directly on dashboards for comprehensive data management.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691" name="Google Shape;691;p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265" y="489118"/>
            <a:ext cx="5165376" cy="5466007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3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3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34"/>
          <p:cNvSpPr txBox="1"/>
          <p:nvPr>
            <p:ph type="title"/>
          </p:nvPr>
        </p:nvSpPr>
        <p:spPr>
          <a:xfrm>
            <a:off x="1136397" y="228600"/>
            <a:ext cx="4959603" cy="9048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 Unit Drill Down:</a:t>
            </a:r>
            <a:r>
              <a:rPr b="0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34"/>
          <p:cNvSpPr txBox="1"/>
          <p:nvPr>
            <p:ph idx="1" type="body"/>
          </p:nvPr>
        </p:nvSpPr>
        <p:spPr>
          <a:xfrm>
            <a:off x="501224" y="1762125"/>
            <a:ext cx="5178300" cy="4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Bar and column charts allow easy navigation through the organizational hierarchy.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Users can drill down or move up one level with a simple click.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Available unless the organization unit dimension is specified as a filter.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701" name="Google Shape;701;p34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4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3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9561" y="228600"/>
            <a:ext cx="6312414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5"/>
          <p:cNvSpPr txBox="1"/>
          <p:nvPr>
            <p:ph type="title"/>
          </p:nvPr>
        </p:nvSpPr>
        <p:spPr>
          <a:xfrm>
            <a:off x="1136397" y="502021"/>
            <a:ext cx="4064253" cy="850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Freeze Row and Column Headers:</a:t>
            </a: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(DHIS2 v2.37)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5"/>
          <p:cNvSpPr txBox="1"/>
          <p:nvPr>
            <p:ph idx="1" type="body"/>
          </p:nvPr>
        </p:nvSpPr>
        <p:spPr>
          <a:xfrm>
            <a:off x="1136397" y="1854572"/>
            <a:ext cx="4064253" cy="4086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Pivot table headers can now be frozen.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Allows scrolling through large tables while retaining header visibility.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Enable it from Options &gt; Style for seamless navigation.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711" name="Google Shape;711;p3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0" y="904875"/>
            <a:ext cx="6505575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35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5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6"/>
          <p:cNvSpPr txBox="1"/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Wrapping:</a:t>
            </a: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(DHIS2 v2.37)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36"/>
          <p:cNvSpPr txBox="1"/>
          <p:nvPr>
            <p:ph idx="1" type="body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Pivot tables now support automatic text wrapping.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Ideal for displaying narratives and lengthy data.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Enhances readability within the visualizer app.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721" name="Google Shape;721;p3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5767" y="1323505"/>
            <a:ext cx="5201023" cy="369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36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36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7"/>
          <p:cNvSpPr txBox="1"/>
          <p:nvPr>
            <p:ph type="title"/>
          </p:nvPr>
        </p:nvSpPr>
        <p:spPr>
          <a:xfrm>
            <a:off x="1136397" y="502020"/>
            <a:ext cx="5323715" cy="16429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b="1"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On-the-fly Custom Calculations in Data Visualizer:</a:t>
            </a: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b="1"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7"/>
          <p:cNvSpPr txBox="1"/>
          <p:nvPr>
            <p:ph idx="1" type="body"/>
          </p:nvPr>
        </p:nvSpPr>
        <p:spPr>
          <a:xfrm>
            <a:off x="1144923" y="2405894"/>
            <a:ext cx="5315189" cy="3535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Easily create custom calculations directly in the Data Visualizer application.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 admin access is required; calculations are automatically saved to pivot tables.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This feature is ideal for exploring coverage calculations with various population denominators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731" name="Google Shape;731;p37"/>
          <p:cNvSpPr/>
          <p:nvPr/>
        </p:nvSpPr>
        <p:spPr>
          <a:xfrm flipH="1" rot="10800000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7"/>
          <p:cNvSpPr/>
          <p:nvPr/>
        </p:nvSpPr>
        <p:spPr>
          <a:xfrm flipH="1" rot="10800000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7"/>
          <p:cNvSpPr/>
          <p:nvPr/>
        </p:nvSpPr>
        <p:spPr>
          <a:xfrm flipH="1" rot="10800000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7"/>
          <p:cNvSpPr/>
          <p:nvPr/>
        </p:nvSpPr>
        <p:spPr>
          <a:xfrm flipH="1" rot="10800000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5" name="Google Shape;735;p3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3675" y="828675"/>
            <a:ext cx="5467588" cy="5112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85add36b6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b85add36b6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g2b85add36b6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8"/>
          <p:cNvSpPr txBox="1"/>
          <p:nvPr>
            <p:ph type="title"/>
          </p:nvPr>
        </p:nvSpPr>
        <p:spPr>
          <a:xfrm>
            <a:off x="1136397" y="247651"/>
            <a:ext cx="5721603" cy="1181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Axis Labels for Multi-Axis Charts:</a:t>
            </a:r>
            <a:endParaRPr/>
          </a:p>
        </p:txBody>
      </p:sp>
      <p:sp>
        <p:nvSpPr>
          <p:cNvPr id="742" name="Google Shape;742;p38"/>
          <p:cNvSpPr txBox="1"/>
          <p:nvPr>
            <p:ph idx="1" type="body"/>
          </p:nvPr>
        </p:nvSpPr>
        <p:spPr>
          <a:xfrm>
            <a:off x="1136398" y="1752600"/>
            <a:ext cx="4283328" cy="4188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Customize labels for all axes in multi-axis charts.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Applies to bar, column, and line charts in the Data Visualizer app.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Enhances the clarity and interpretation of data.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743" name="Google Shape;743;p3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7850" y="1114425"/>
            <a:ext cx="644842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38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8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39"/>
          <p:cNvSpPr txBox="1"/>
          <p:nvPr>
            <p:ph type="title"/>
          </p:nvPr>
        </p:nvSpPr>
        <p:spPr>
          <a:xfrm>
            <a:off x="831599" y="95538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 for Stacked Column Charts:</a:t>
            </a: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9"/>
          <p:cNvSpPr txBox="1"/>
          <p:nvPr>
            <p:ph idx="1" type="body"/>
          </p:nvPr>
        </p:nvSpPr>
        <p:spPr>
          <a:xfrm>
            <a:off x="1136397" y="2418408"/>
            <a:ext cx="4654805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 legends to stacked column charts for improved data visualization.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753" name="Google Shape;753;p3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2" y="1273183"/>
            <a:ext cx="6095999" cy="424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39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40"/>
          <p:cNvSpPr txBox="1"/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Value Charts with Legend Colors:</a:t>
            </a: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40"/>
          <p:cNvSpPr txBox="1"/>
          <p:nvPr>
            <p:ph idx="1" type="body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Apply legend colors to the background of single-value charts.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Enhances visual engagement and understanding of data significance.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A green screen with white text&#10;&#10;Description automatically generated" id="763" name="Google Shape;763;p4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2442" y="1544792"/>
            <a:ext cx="5201023" cy="335465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40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40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 Sub-Expressions:</a:t>
            </a:r>
            <a:r>
              <a:rPr b="1"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:(DHIS2 v 2.38)</a:t>
            </a:r>
            <a:endParaRPr/>
          </a:p>
        </p:txBody>
      </p:sp>
      <p:sp>
        <p:nvSpPr>
          <p:cNvPr id="771" name="Google Shape;771;p41"/>
          <p:cNvSpPr txBox="1"/>
          <p:nvPr>
            <p:ph idx="1" type="body"/>
          </p:nvPr>
        </p:nvSpPr>
        <p:spPr>
          <a:xfrm>
            <a:off x="454775" y="1825625"/>
            <a:ext cx="5565000" cy="4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Indicators count organizational units based on data element comparisons with fixed values.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b="1" lang="en-US" sz="1800">
                <a:solidFill>
                  <a:srgbClr val="0070C0"/>
                </a:solidFill>
              </a:rPr>
              <a:t>Example: </a:t>
            </a:r>
            <a:r>
              <a:rPr lang="en-US" sz="1800">
                <a:solidFill>
                  <a:srgbClr val="0070C0"/>
                </a:solidFill>
              </a:rPr>
              <a:t>subExpression(if (#{vq2q03TrNi} &gt; 500, 1, 0))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b="1" lang="en-US" sz="1800">
                <a:solidFill>
                  <a:srgbClr val="0070C0"/>
                </a:solidFill>
              </a:rPr>
              <a:t>Description</a:t>
            </a:r>
            <a:r>
              <a:rPr lang="en-US" sz="1800">
                <a:solidFill>
                  <a:srgbClr val="0070C0"/>
                </a:solidFill>
              </a:rPr>
              <a:t>: Counts units reporting over 500 malaria cases within defined period in analytics app.</a:t>
            </a:r>
            <a:endParaRPr/>
          </a:p>
          <a:p>
            <a:pPr indent="-101600" lvl="0" marL="2286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772" name="Google Shape;772;p4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823533"/>
            <a:ext cx="5181600" cy="235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42"/>
          <p:cNvSpPr txBox="1"/>
          <p:nvPr>
            <p:ph type="title"/>
          </p:nvPr>
        </p:nvSpPr>
        <p:spPr>
          <a:xfrm>
            <a:off x="1736333" y="231493"/>
            <a:ext cx="9256414" cy="765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Predictor Usage in DHIS2:</a:t>
            </a:r>
            <a:r>
              <a:rPr b="1" lang="en-US" sz="1800">
                <a:solidFill>
                  <a:schemeClr val="accent5"/>
                </a:solidFill>
              </a:rPr>
              <a:t>   (DHIS2 v 40)</a:t>
            </a:r>
            <a:endParaRPr/>
          </a:p>
        </p:txBody>
      </p:sp>
      <p:pic>
        <p:nvPicPr>
          <p:cNvPr descr="Error" id="779" name="Google Shape;77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666" y="1586337"/>
            <a:ext cx="2290325" cy="2505078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42"/>
          <p:cNvSpPr txBox="1"/>
          <p:nvPr>
            <p:ph idx="1" type="body"/>
          </p:nvPr>
        </p:nvSpPr>
        <p:spPr>
          <a:xfrm>
            <a:off x="2805657" y="1451729"/>
            <a:ext cx="9128677" cy="462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Predictors define aggregate data value generation from expressions containing aggregate data.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Predicted values may be based on data from the same period as well as previous periods.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Data from the same period: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</a:pPr>
            <a:r>
              <a:rPr lang="en-US" sz="1600">
                <a:solidFill>
                  <a:schemeClr val="accent5"/>
                </a:solidFill>
              </a:rPr>
              <a:t>Predictors utilize data from the same period.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</a:pPr>
            <a:r>
              <a:rPr lang="en-US" sz="1400">
                <a:solidFill>
                  <a:schemeClr val="accent5"/>
                </a:solidFill>
              </a:rPr>
              <a:t>Example: Counting non-zero data element values across organization units using the expression: if( #{ji7o0ILHuU2}!= 0, 1, 0).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</a:pPr>
            <a:r>
              <a:rPr lang="en-US" sz="1400">
                <a:solidFill>
                  <a:schemeClr val="accent5"/>
                </a:solidFill>
              </a:rPr>
              <a:t>Result: Stores 1 if a non-zero value exists; otherwise, stores 0.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Data from previous periods: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</a:pPr>
            <a:r>
              <a:rPr lang="en-US" sz="1600">
                <a:solidFill>
                  <a:schemeClr val="accent5"/>
                </a:solidFill>
              </a:rPr>
              <a:t>Predictors utilize data from previous periods when aggregation functions like sum() or avg() are specified.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</a:pPr>
            <a:r>
              <a:rPr lang="en-US" sz="1600">
                <a:solidFill>
                  <a:schemeClr val="accent5"/>
                </a:solidFill>
              </a:rPr>
              <a:t>Example: Generating a value as the average plus twice the standard deviation of previous period data using: avg( #{ji7o0ILHuU2}) + 2 * stddev( #{ji7o0ILHuU2}).</a:t>
            </a:r>
            <a:endParaRPr/>
          </a:p>
          <a:p>
            <a:pPr indent="-158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781" name="Google Shape;781;p42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42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3"/>
          <p:cNvSpPr/>
          <p:nvPr/>
        </p:nvSpPr>
        <p:spPr>
          <a:xfrm>
            <a:off x="77400" y="-24770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3"/>
          <p:cNvSpPr txBox="1"/>
          <p:nvPr>
            <p:ph type="title"/>
          </p:nvPr>
        </p:nvSpPr>
        <p:spPr>
          <a:xfrm>
            <a:off x="914402" y="489508"/>
            <a:ext cx="7077073" cy="7582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values in thematic layers:</a:t>
            </a: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3"/>
          <p:cNvSpPr txBox="1"/>
          <p:nvPr>
            <p:ph idx="1" type="body"/>
          </p:nvPr>
        </p:nvSpPr>
        <p:spPr>
          <a:xfrm>
            <a:off x="914402" y="2418408"/>
            <a:ext cx="3347047" cy="253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Show values directly on maps in thematic layers for enhanced data presentation.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790" name="Google Shape;79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3100" y="1337400"/>
            <a:ext cx="7487476" cy="5520599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43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3"/>
          <p:cNvSpPr/>
          <p:nvPr/>
        </p:nvSpPr>
        <p:spPr>
          <a:xfrm flipH="1">
            <a:off x="4038600" y="6400926"/>
            <a:ext cx="8153400" cy="456900"/>
          </a:xfrm>
          <a:prstGeom prst="rect">
            <a:avLst/>
          </a:prstGeom>
          <a:gradFill>
            <a:gsLst>
              <a:gs pos="0">
                <a:srgbClr val="000000">
                  <a:alpha val="25882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4"/>
          <p:cNvSpPr txBox="1"/>
          <p:nvPr>
            <p:ph type="title"/>
          </p:nvPr>
        </p:nvSpPr>
        <p:spPr>
          <a:xfrm>
            <a:off x="1149716" y="499397"/>
            <a:ext cx="6412064" cy="7579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Maps Download:</a:t>
            </a:r>
            <a:r>
              <a:rPr b="1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b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4"/>
          <p:cNvSpPr txBox="1"/>
          <p:nvPr>
            <p:ph idx="1" type="body"/>
          </p:nvPr>
        </p:nvSpPr>
        <p:spPr>
          <a:xfrm>
            <a:off x="1149718" y="2423821"/>
            <a:ext cx="4250958" cy="3519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Download maps with all essential information, including title, description, legend, etc., in one image.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800" name="Google Shape;800;p44"/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44"/>
          <p:cNvSpPr/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5882"/>
                </a:srgbClr>
              </a:gs>
              <a:gs pos="19000">
                <a:srgbClr val="000000">
                  <a:alpha val="45882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2" name="Google Shape;802;p4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9225" y="1277847"/>
            <a:ext cx="6515100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45"/>
          <p:cNvSpPr txBox="1"/>
          <p:nvPr>
            <p:ph type="title"/>
          </p:nvPr>
        </p:nvSpPr>
        <p:spPr>
          <a:xfrm>
            <a:off x="1136397" y="502020"/>
            <a:ext cx="5323715" cy="1295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Facility Map Layer:</a:t>
            </a:r>
            <a:r>
              <a:rPr b="1" i="0" lang="en-US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45"/>
          <p:cNvSpPr txBox="1"/>
          <p:nvPr>
            <p:ph idx="1" type="body"/>
          </p:nvPr>
        </p:nvSpPr>
        <p:spPr>
          <a:xfrm>
            <a:off x="1144923" y="2405894"/>
            <a:ext cx="5315189" cy="3535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map layer in Maps app supports facility registry system in DHIS 2.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Selected level automatically applies when creating a new facility map layer.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Useful in conjunction with new organizational unit profile.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810" name="Google Shape;810;p45"/>
          <p:cNvSpPr/>
          <p:nvPr/>
        </p:nvSpPr>
        <p:spPr>
          <a:xfrm flipH="1" rot="10800000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45"/>
          <p:cNvSpPr/>
          <p:nvPr/>
        </p:nvSpPr>
        <p:spPr>
          <a:xfrm flipH="1" rot="10800000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45"/>
          <p:cNvSpPr/>
          <p:nvPr/>
        </p:nvSpPr>
        <p:spPr>
          <a:xfrm flipH="1" rot="10800000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45"/>
          <p:cNvSpPr/>
          <p:nvPr/>
        </p:nvSpPr>
        <p:spPr>
          <a:xfrm flipH="1" rot="10800000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4" name="Google Shape;814;p4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5966" y="1191803"/>
            <a:ext cx="4831781" cy="414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46"/>
          <p:cNvSpPr txBox="1"/>
          <p:nvPr>
            <p:ph type="title"/>
          </p:nvPr>
        </p:nvSpPr>
        <p:spPr>
          <a:xfrm>
            <a:off x="1136397" y="263424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 unit profile</a:t>
            </a:r>
            <a:r>
              <a:rPr b="0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46"/>
          <p:cNvSpPr txBox="1"/>
          <p:nvPr>
            <p:ph idx="1" type="body"/>
          </p:nvPr>
        </p:nvSpPr>
        <p:spPr>
          <a:xfrm>
            <a:off x="1136397" y="2418408"/>
            <a:ext cx="4559553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Org Unit Profile within the Maps application displays crucial details for each facility directly on the map.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Simply click on a point or facility and select "Show more info" to access the profile.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This powerful feature elevates DHIS2's suitability as a comprehensive facility registry.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822" name="Google Shape;822;p4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628650"/>
            <a:ext cx="5848350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6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46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47"/>
          <p:cNvSpPr txBox="1"/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 Icons for Single Value Charts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47"/>
          <p:cNvSpPr txBox="1"/>
          <p:nvPr>
            <p:ph idx="1" type="body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Display icons in single-value charts to represent indicators.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Adds visual representation to the data for better comprehension.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832" name="Google Shape;832;p4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501" y="1476375"/>
            <a:ext cx="5703190" cy="3867149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7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47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 txBox="1"/>
          <p:nvPr>
            <p:ph type="title"/>
          </p:nvPr>
        </p:nvSpPr>
        <p:spPr>
          <a:xfrm>
            <a:off x="1136398" y="457201"/>
            <a:ext cx="10117810" cy="1150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/>
              <a:t>Reasons for upgrading to v 40</a:t>
            </a:r>
            <a:br>
              <a:rPr lang="en-US" sz="3700"/>
            </a:br>
            <a:endParaRPr sz="3700"/>
          </a:p>
        </p:txBody>
      </p:sp>
      <p:sp>
        <p:nvSpPr>
          <p:cNvPr id="281" name="Google Shape;281;p4"/>
          <p:cNvSpPr txBox="1"/>
          <p:nvPr>
            <p:ph idx="1" type="body"/>
          </p:nvPr>
        </p:nvSpPr>
        <p:spPr>
          <a:xfrm>
            <a:off x="826325" y="1980775"/>
            <a:ext cx="6325800" cy="4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Fix metadata and data quality issues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Get latest analytics features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Better community support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Redeployment Dilemma: the high cost and complexity of redeploying DHIS2 v2.36 with fixes for offline facilities.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Cost-Effectiveness:  DHIS2 v40 upgrade eliminates the need for expensive redeployment and offers valuable new features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White puzzle with one red piece" id="282" name="Google Shape;282;p4"/>
          <p:cNvPicPr preferRelativeResize="0"/>
          <p:nvPr/>
        </p:nvPicPr>
        <p:blipFill rotWithShape="1">
          <a:blip r:embed="rId3">
            <a:alphaModFix/>
          </a:blip>
          <a:srcRect b="1" l="21758" r="20195" t="0"/>
          <a:stretch/>
        </p:blipFill>
        <p:spPr>
          <a:xfrm>
            <a:off x="7646838" y="1980775"/>
            <a:ext cx="3748858" cy="363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"/>
          <p:cNvSpPr/>
          <p:nvPr/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5882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48"/>
          <p:cNvSpPr txBox="1"/>
          <p:nvPr>
            <p:ph type="title"/>
          </p:nvPr>
        </p:nvSpPr>
        <p:spPr>
          <a:xfrm>
            <a:off x="1136397" y="502022"/>
            <a:ext cx="4959603" cy="879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Modified Z-score:</a:t>
            </a: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(DHIS2 v2.37)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48"/>
          <p:cNvSpPr txBox="1"/>
          <p:nvPr>
            <p:ph idx="1" type="body"/>
          </p:nvPr>
        </p:nvSpPr>
        <p:spPr>
          <a:xfrm>
            <a:off x="687824" y="188314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Introducing outlier detection using the modified Z-score method.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More resilient towards outliers compared to traditional methods.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Available in the data quality app for enhanced data analysis.</a:t>
            </a:r>
            <a:endParaRPr/>
          </a:p>
          <a:p>
            <a:pPr indent="1270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842" name="Google Shape;842;p4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2392" y="1130060"/>
            <a:ext cx="5396773" cy="4042734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48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48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49"/>
          <p:cNvSpPr txBox="1"/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b="1"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Earth Engine Building/Structures Layer:</a:t>
            </a:r>
            <a:endParaRPr/>
          </a:p>
        </p:txBody>
      </p:sp>
      <p:sp>
        <p:nvSpPr>
          <p:cNvPr id="851" name="Google Shape;851;p49"/>
          <p:cNvSpPr txBox="1"/>
          <p:nvPr>
            <p:ph idx="1" type="body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View structure outlines from Google's Open Building dataset in the Maps app.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Beneficial for population estimation, urban planning, and humanitarian response.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Improved performance using web workers.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852" name="Google Shape;852;p4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2442" y="1123950"/>
            <a:ext cx="5201023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49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4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5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50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50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50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50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50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50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FFFF"/>
                </a:solidFill>
              </a:rPr>
              <a:t>Hands-on Exercise-1</a:t>
            </a:r>
            <a:endParaRPr/>
          </a:p>
        </p:txBody>
      </p:sp>
      <p:sp>
        <p:nvSpPr>
          <p:cNvPr id="867" name="Google Shape;867;p50"/>
          <p:cNvSpPr txBox="1"/>
          <p:nvPr>
            <p:ph idx="1" type="body"/>
          </p:nvPr>
        </p:nvSpPr>
        <p:spPr>
          <a:xfrm>
            <a:off x="4810259" y="649480"/>
            <a:ext cx="7067416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Using Data Visualizer: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Select Data Elements: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Choose relevant data elements from the Data Elements Panel.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The data element representing the number of children vaccinated against measles.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Include the data element representing the total population of children in each region.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Create Custom Calculation: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Click on the "Add Calculation" button in the Data Visualizer toolbar.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Define the custom calculation as follows: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/>
              <a:t>Calculation Name: Measles Vaccination Coverage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/>
              <a:t>Formula: (Number of Children Vaccinated against Measles / Total Population of Children) * 100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Apply Custom Calculation: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Drag and drop the custom calculation onto the pivot-table-canvas.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Arrange the layout as desired, adding row and column dimensions, as necessary.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Analyze Results: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Save and Share Results:</a:t>
            </a:r>
            <a:endParaRPr sz="1400"/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5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51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51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51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51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51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51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FFFF"/>
                </a:solidFill>
              </a:rPr>
              <a:t>Hands-on Exercise-2</a:t>
            </a:r>
            <a:endParaRPr/>
          </a:p>
        </p:txBody>
      </p:sp>
      <p:sp>
        <p:nvSpPr>
          <p:cNvPr id="880" name="Google Shape;880;p51"/>
          <p:cNvSpPr txBox="1"/>
          <p:nvPr>
            <p:ph idx="1" type="body"/>
          </p:nvPr>
        </p:nvSpPr>
        <p:spPr>
          <a:xfrm>
            <a:off x="4278550" y="257175"/>
            <a:ext cx="7446600" cy="6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Using  Data Visualizer: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Select Data Elements: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Choose the relevant data elements from the Data Elements Panel.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Inc the data element representing patient attendance or visits.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Choose Organization Units: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Select the top-level organization unit that encompasses all facilities (e.g., Regional Health Department).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Drag and drop this organization unit onto the column bar chart canvas.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Org Unit Drill Down: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Click on the arrow icon next to the selected organization unit on the column bar chart canvas.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Explore the available sub-levels of organization units (e.g., District Health Offices, Health Centers, Clinics).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Click on a sub-level organization unit to drill down and view data specific to that level.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Analyze Results: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Save and Share Results: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5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52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52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52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52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52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52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Hands-on Exercise-3</a:t>
            </a:r>
            <a:endParaRPr/>
          </a:p>
        </p:txBody>
      </p:sp>
      <p:sp>
        <p:nvSpPr>
          <p:cNvPr id="893" name="Google Shape;893;p52"/>
          <p:cNvSpPr txBox="1"/>
          <p:nvPr>
            <p:ph idx="1" type="body"/>
          </p:nvPr>
        </p:nvSpPr>
        <p:spPr>
          <a:xfrm>
            <a:off x="4367695" y="356840"/>
            <a:ext cx="7519505" cy="583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b="1" lang="en-US" sz="1300"/>
              <a:t> </a:t>
            </a:r>
            <a:r>
              <a:rPr b="1" lang="en-US" sz="1800"/>
              <a:t>Using  Data Visualizer:</a:t>
            </a:r>
            <a:endParaRPr sz="1800"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Select Data Elements:</a:t>
            </a:r>
            <a:endParaRPr sz="14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Choose the relevant data elements representing CAR data, Method categories, and regions from the Data Elements Panel.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Create Pivot Table:</a:t>
            </a:r>
            <a:endParaRPr sz="14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Drag and drop the selected data elements onto the pivot table canvas.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Arrange the layout as desired, adding row and column dimensions (e.g., Category, Region) for analysis.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Freeze Row and Column Headers:</a:t>
            </a:r>
            <a:endParaRPr sz="14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Navigate to Options &gt; Style &gt; Fix Column Headers to Top of Table and Fix Row Headers to Left of Table.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Enable both options to freeze row and column headers for easier navigation through large pivot tables.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Customize Axis Labels for Multi-Axis Charts:</a:t>
            </a:r>
            <a:endParaRPr sz="14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Select the data elements for the multi-axis chart visualization.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Click on the chart configuration settings.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Customize axis labels by providing descriptive names or units for each axis (e.g., CAR data, Method Categories, Region).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Analyze Results:</a:t>
            </a:r>
            <a:endParaRPr sz="1400"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Save and Share Results:</a:t>
            </a:r>
            <a:endParaRPr sz="1400"/>
          </a:p>
          <a:p>
            <a:pPr indent="-1460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5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53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53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53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53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53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53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Hands-on Exercise-4</a:t>
            </a:r>
            <a:endParaRPr/>
          </a:p>
        </p:txBody>
      </p:sp>
      <p:sp>
        <p:nvSpPr>
          <p:cNvPr id="906" name="Google Shape;906;p53"/>
          <p:cNvSpPr txBox="1"/>
          <p:nvPr>
            <p:ph idx="1" type="body"/>
          </p:nvPr>
        </p:nvSpPr>
        <p:spPr>
          <a:xfrm>
            <a:off x="4810259" y="386500"/>
            <a:ext cx="6915019" cy="5809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DHIS2 Maps :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Select Map Layers: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Choose the relevant map layers representing services data, administrative boundaries, and other spatial information from the available layers panel.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Configure Map Settings: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Customize the map settings, including zoom level, center point, and map projection, to focus on the area of interest.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Enable Improved Maps Download: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Locate the "Download" option in the map toolbar.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Select the "Improved Maps Download" option from the dropdown menu to enable the feature.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Customize Download Options: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Choose the elements to include in the downloaded map image, such as: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/>
              <a:t>Title: Add a descriptive title for the map.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/>
              <a:t>Description: Provide additional context or information about the map.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/>
              <a:t>Legends: Include legends to interpret map symbols and colors.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/>
              <a:t>North Arrow: Add a north arrow to indicate the map's orientation.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/>
              <a:t>Overview Map: Include an overview map to provide spatial context.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Download Map Image:</a:t>
            </a:r>
            <a:endParaRPr sz="1400"/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5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54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54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54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54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54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54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Hands-on Exercise-5</a:t>
            </a:r>
            <a:endParaRPr/>
          </a:p>
        </p:txBody>
      </p:sp>
      <p:sp>
        <p:nvSpPr>
          <p:cNvPr id="919" name="Google Shape;919;p54"/>
          <p:cNvSpPr txBox="1"/>
          <p:nvPr>
            <p:ph idx="1" type="body"/>
          </p:nvPr>
        </p:nvSpPr>
        <p:spPr>
          <a:xfrm>
            <a:off x="4260915" y="292232"/>
            <a:ext cx="7748833" cy="5903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DHIS2 Maps :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Select Thematic Layer: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Choose the relevant thematic layer representing vaccination coverage data from the available layers panel.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Ensure that the thematic layer is configured to display vaccination coverage rates by region.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Configure Thematic Layer: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Click on the layer configuration settings for the selected thematic layer.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Enable the option to display values on the map directly.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Customize Display Settings: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Adjust the display settings, such as font size, color, and placement, to ensure the values are easily visible and legible on the map.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Review Thematic Map: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View the thematic map with values displayed directly on the map for each region.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Analyze the map to identify areas with high and low vaccination coverage rates based on the displayed values.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Interact with Thematic Map: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Use the map navigation tools to zoom in and out or pan across different regions for detailed analysis.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Save  Thematic Map:</a:t>
            </a:r>
            <a:endParaRPr sz="1400"/>
          </a:p>
          <a:p>
            <a:pPr indent="-158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5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55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55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55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55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55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55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Hands-on Exercise-6</a:t>
            </a:r>
            <a:endParaRPr/>
          </a:p>
        </p:txBody>
      </p:sp>
      <p:sp>
        <p:nvSpPr>
          <p:cNvPr id="932" name="Google Shape;932;p55"/>
          <p:cNvSpPr txBox="1"/>
          <p:nvPr>
            <p:ph idx="1" type="body"/>
          </p:nvPr>
        </p:nvSpPr>
        <p:spPr>
          <a:xfrm>
            <a:off x="4367695" y="511388"/>
            <a:ext cx="7519505" cy="5804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b="1" lang="en-US" sz="1300"/>
              <a:t> </a:t>
            </a:r>
            <a:r>
              <a:rPr b="1" lang="en-US" sz="1800"/>
              <a:t>DHIS2 Dashboard Module: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Create or Select Dashboard: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Choose an existing dashboard containing relevant data visualizations, or create a new dashboard based on your analysis requirements.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Share Dashboard: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Click on the "Share" or "Share Dashboard" button to access the sharing options.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Enable the Cascading Dashboard Sharing feature to automatically share all items within the dashboard, including visualizations, maps, reports, and data elements.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Specify the users or user groups with whom you want to share the dashboard.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Configure Legend Info: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Access the settings or options for each visualization or map within the dashboard.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Enable the option to display legend info for each visualization where a legend set is applied.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Customize the legend settings, such as legend position, orientation, and format, to ensure clarity and consistency across visualizations.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View Shared Dashboard: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Log in with the credentials of the shared users or user groups to access the shared dashboard.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Navigate to the dashboard section to view the shared dashboard with all its components.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en-US" sz="1400"/>
              <a:t>Interact with Dashboard:</a:t>
            </a:r>
            <a:endParaRPr sz="1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1400"/>
              <a:t>Explore the shared dashboard by interacting with the visualizations, maps, and reports.</a:t>
            </a:r>
            <a:endParaRPr/>
          </a:p>
          <a:p>
            <a:pPr indent="-1460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56"/>
          <p:cNvSpPr txBox="1"/>
          <p:nvPr>
            <p:ph type="title"/>
          </p:nvPr>
        </p:nvSpPr>
        <p:spPr>
          <a:xfrm>
            <a:off x="1136397" y="502021"/>
            <a:ext cx="7004961" cy="1014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3600"/>
              <a:t>Challenges and Considerations</a:t>
            </a:r>
            <a:br>
              <a:rPr lang="en-US" sz="3600"/>
            </a:br>
            <a:endParaRPr sz="3600"/>
          </a:p>
        </p:txBody>
      </p:sp>
      <p:sp>
        <p:nvSpPr>
          <p:cNvPr id="939" name="Google Shape;939;p56"/>
          <p:cNvSpPr txBox="1"/>
          <p:nvPr>
            <p:ph idx="1" type="body"/>
          </p:nvPr>
        </p:nvSpPr>
        <p:spPr>
          <a:xfrm>
            <a:off x="1392875" y="1643185"/>
            <a:ext cx="5955779" cy="379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400"/>
              <a:t>Legacy Data and Offline Facilities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400"/>
              <a:t>MFR Data Quality and Coordination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400"/>
              <a:t>Outdated desktop computer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descr="Closeup of a keyboard" id="940" name="Google Shape;940;p56"/>
          <p:cNvPicPr preferRelativeResize="0"/>
          <p:nvPr/>
        </p:nvPicPr>
        <p:blipFill rotWithShape="1">
          <a:blip r:embed="rId3">
            <a:alphaModFix/>
          </a:blip>
          <a:srcRect b="2" l="0" r="18004" t="0"/>
          <a:stretch/>
        </p:blipFill>
        <p:spPr>
          <a:xfrm>
            <a:off x="8413111" y="1516567"/>
            <a:ext cx="2714431" cy="237521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56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56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57"/>
          <p:cNvSpPr txBox="1"/>
          <p:nvPr>
            <p:ph type="title"/>
          </p:nvPr>
        </p:nvSpPr>
        <p:spPr>
          <a:xfrm>
            <a:off x="457200" y="260904"/>
            <a:ext cx="6791093" cy="9880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000"/>
              <a:t>Next Steps and Priorities</a:t>
            </a:r>
            <a:endParaRPr/>
          </a:p>
        </p:txBody>
      </p:sp>
      <p:sp>
        <p:nvSpPr>
          <p:cNvPr id="949" name="Google Shape;949;p57"/>
          <p:cNvSpPr txBox="1"/>
          <p:nvPr>
            <p:ph idx="1" type="body"/>
          </p:nvPr>
        </p:nvSpPr>
        <p:spPr>
          <a:xfrm>
            <a:off x="739739" y="1706137"/>
            <a:ext cx="6111894" cy="464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Finalize the Legacy Data Migration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MFR interoperability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Prioritize hardware upgrades: procure computers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Address connectivity gaps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Optimize ICT Infrastructure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Governance and Implementation: official endorsement for the DHIS2 governance protocol and finalizing the implementation roadmap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Invest in capacity-building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Mobile Android App Ethiopian Calander configuration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</p:txBody>
      </p:sp>
      <p:sp>
        <p:nvSpPr>
          <p:cNvPr id="950" name="Google Shape;950;p57"/>
          <p:cNvSpPr/>
          <p:nvPr/>
        </p:nvSpPr>
        <p:spPr>
          <a:xfrm flipH="1" rot="10800000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57"/>
          <p:cNvSpPr/>
          <p:nvPr/>
        </p:nvSpPr>
        <p:spPr>
          <a:xfrm flipH="1" rot="10800000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E4E79">
                  <a:alpha val="0"/>
                </a:srgbClr>
              </a:gs>
              <a:gs pos="31000">
                <a:srgbClr val="1E4E79">
                  <a:alpha val="0"/>
                </a:srgbClr>
              </a:gs>
              <a:gs pos="100000">
                <a:srgbClr val="1E4E79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57"/>
          <p:cNvSpPr/>
          <p:nvPr/>
        </p:nvSpPr>
        <p:spPr>
          <a:xfrm flipH="1" rot="10800000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5B9BD5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57"/>
          <p:cNvSpPr/>
          <p:nvPr/>
        </p:nvSpPr>
        <p:spPr>
          <a:xfrm flipH="1" rot="10800000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5B9BD5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puter" id="954" name="Google Shape;95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5967" y="1359681"/>
            <a:ext cx="4170530" cy="417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"/>
          <p:cNvSpPr txBox="1"/>
          <p:nvPr>
            <p:ph type="title"/>
          </p:nvPr>
        </p:nvSpPr>
        <p:spPr>
          <a:xfrm>
            <a:off x="838200" y="557189"/>
            <a:ext cx="3374136" cy="55678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Process steps for Customization</a:t>
            </a:r>
            <a:endParaRPr/>
          </a:p>
        </p:txBody>
      </p:sp>
      <p:grpSp>
        <p:nvGrpSpPr>
          <p:cNvPr id="291" name="Google Shape;291;p5"/>
          <p:cNvGrpSpPr/>
          <p:nvPr/>
        </p:nvGrpSpPr>
        <p:grpSpPr>
          <a:xfrm>
            <a:off x="5093208" y="621063"/>
            <a:ext cx="6263640" cy="5503345"/>
            <a:chOff x="0" y="671"/>
            <a:chExt cx="6263640" cy="5503345"/>
          </a:xfrm>
        </p:grpSpPr>
        <p:sp>
          <p:nvSpPr>
            <p:cNvPr id="292" name="Google Shape;292;p5"/>
            <p:cNvSpPr/>
            <p:nvPr/>
          </p:nvSpPr>
          <p:spPr>
            <a:xfrm>
              <a:off x="0" y="671"/>
              <a:ext cx="6263640" cy="1572384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75646" y="354458"/>
              <a:ext cx="864811" cy="86481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816103" y="671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 txBox="1"/>
            <p:nvPr/>
          </p:nvSpPr>
          <p:spPr>
            <a:xfrm>
              <a:off x="1816103" y="671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400" lIns="166400" spcFirstLastPara="1" rIns="166400" wrap="square" tIns="166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Conducted two rounds of the 15-day workshop</a:t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0" y="1966151"/>
              <a:ext cx="6263640" cy="1572384"/>
            </a:xfrm>
            <a:prstGeom prst="roundRect">
              <a:avLst>
                <a:gd fmla="val 10000" name="adj"/>
              </a:avLst>
            </a:prstGeom>
            <a:solidFill>
              <a:srgbClr val="4CC3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75646" y="2319938"/>
              <a:ext cx="864811" cy="86481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816103" y="1966151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1816103" y="1966151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400" lIns="166400" spcFirstLastPara="1" rIns="166400" wrap="square" tIns="166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Used MoH and regional experts for metadata cleaning , customization and overall testing</a:t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0" y="3931632"/>
              <a:ext cx="6263640" cy="1572384"/>
            </a:xfrm>
            <a:prstGeom prst="roundRect">
              <a:avLst>
                <a:gd fmla="val 10000" name="adj"/>
              </a:avLst>
            </a:prstGeom>
            <a:solidFill>
              <a:srgbClr val="6FA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475646" y="4285418"/>
              <a:ext cx="864811" cy="8648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816103" y="3931632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 txBox="1"/>
            <p:nvPr/>
          </p:nvSpPr>
          <p:spPr>
            <a:xfrm>
              <a:off x="1816103" y="3931632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400" lIns="166400" spcFirstLastPara="1" rIns="166400" wrap="square" tIns="166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Conducted Nonfunctional , Functional pilot testing, User acceptance Testing and Technical Training </a:t>
              </a:r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58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58"/>
          <p:cNvSpPr/>
          <p:nvPr/>
        </p:nvSpPr>
        <p:spPr>
          <a:xfrm>
            <a:off x="1121664" y="0"/>
            <a:ext cx="994867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58"/>
          <p:cNvSpPr txBox="1"/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b="1" lang="en-US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Cascading and Offline Deployment Plans</a:t>
            </a:r>
            <a:br>
              <a:rPr b="1" lang="en-US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58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5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59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59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59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59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59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59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FFFF"/>
                </a:solidFill>
              </a:rPr>
              <a:t>Regional Cascading and Offline Deployment Plans: Outline</a:t>
            </a:r>
            <a:endParaRPr/>
          </a:p>
        </p:txBody>
      </p:sp>
      <p:sp>
        <p:nvSpPr>
          <p:cNvPr id="976" name="Google Shape;976;p59"/>
          <p:cNvSpPr txBox="1"/>
          <p:nvPr>
            <p:ph idx="1" type="body"/>
          </p:nvPr>
        </p:nvSpPr>
        <p:spPr>
          <a:xfrm>
            <a:off x="4695962" y="189782"/>
            <a:ext cx="7029316" cy="6231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1" lang="en-US" sz="1900"/>
              <a:t>Background: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i="1" lang="en-US" sz="1600"/>
              <a:t>Briefly</a:t>
            </a:r>
            <a:r>
              <a:rPr b="1" lang="en-US" sz="1600"/>
              <a:t> </a:t>
            </a:r>
            <a:r>
              <a:rPr i="1" lang="en-US" sz="1600"/>
              <a:t>describe the geographic scope of your region and the nature of the offline deployment needed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1" lang="en-US" sz="1900"/>
              <a:t>Deployment Strategy:</a:t>
            </a:r>
            <a:endParaRPr sz="19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i="1" lang="en-US" sz="1600"/>
              <a:t>Offline Deployment Plan: Identifies critical tasks and backup systems necessary for data management during offline scenarios.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1" lang="en-US" sz="1900"/>
              <a:t>Regional and Cascading Training Approach and Strategy: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1" lang="en-US" sz="1900"/>
              <a:t>Training Participants, Schedule, and Budget: </a:t>
            </a:r>
            <a:endParaRPr sz="19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i="1" lang="en-US" sz="1600"/>
              <a:t>Draft timeline for training sessions,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i="1" lang="en-US" sz="1600"/>
              <a:t>Participants involved and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i="1" lang="en-US" sz="1600"/>
              <a:t> Estimated budget requirements.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1" lang="en-US" sz="1900"/>
              <a:t>National Support: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i="1" lang="en-US" sz="1600"/>
              <a:t>Briefly mention 1–2 areas where national support would be helpful.</a:t>
            </a:r>
            <a:endParaRPr sz="19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1" lang="en-US" sz="1900"/>
              <a:t>Challenges: </a:t>
            </a:r>
            <a:r>
              <a:rPr i="1" lang="en-US" sz="1600"/>
              <a:t>Briefly mention 1-2 potential challenges and proposed solutions.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1" lang="en-US" sz="1900"/>
              <a:t>Recommendations</a:t>
            </a:r>
            <a:endParaRPr sz="1900"/>
          </a:p>
          <a:p>
            <a:pPr indent="-107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60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60"/>
          <p:cNvSpPr/>
          <p:nvPr/>
        </p:nvSpPr>
        <p:spPr>
          <a:xfrm flipH="1" rot="10800000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60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60"/>
          <p:cNvSpPr txBox="1"/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Regional Presentation and Discussion</a:t>
            </a:r>
            <a:endParaRPr/>
          </a:p>
        </p:txBody>
      </p:sp>
      <p:grpSp>
        <p:nvGrpSpPr>
          <p:cNvPr id="986" name="Google Shape;986;p60"/>
          <p:cNvGrpSpPr/>
          <p:nvPr/>
        </p:nvGrpSpPr>
        <p:grpSpPr>
          <a:xfrm>
            <a:off x="1409970" y="2624556"/>
            <a:ext cx="9396000" cy="2981093"/>
            <a:chOff x="765914" y="699735"/>
            <a:chExt cx="9396000" cy="2981093"/>
          </a:xfrm>
        </p:grpSpPr>
        <p:sp>
          <p:nvSpPr>
            <p:cNvPr id="987" name="Google Shape;987;p60"/>
            <p:cNvSpPr/>
            <p:nvPr/>
          </p:nvSpPr>
          <p:spPr>
            <a:xfrm>
              <a:off x="1953914" y="894465"/>
              <a:ext cx="1944000" cy="83061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0"/>
            <p:cNvSpPr/>
            <p:nvPr/>
          </p:nvSpPr>
          <p:spPr>
            <a:xfrm>
              <a:off x="765914" y="2064616"/>
              <a:ext cx="4320000" cy="14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0"/>
            <p:cNvSpPr txBox="1"/>
            <p:nvPr/>
          </p:nvSpPr>
          <p:spPr>
            <a:xfrm>
              <a:off x="765914" y="2064616"/>
              <a:ext cx="4320000" cy="14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 both a Word document and presentation slides (no more than 15 slides).</a:t>
              </a:r>
              <a:endParaRPr/>
            </a:p>
          </p:txBody>
        </p:sp>
        <p:sp>
          <p:nvSpPr>
            <p:cNvPr id="990" name="Google Shape;990;p60"/>
            <p:cNvSpPr/>
            <p:nvPr/>
          </p:nvSpPr>
          <p:spPr>
            <a:xfrm>
              <a:off x="7029914" y="699735"/>
              <a:ext cx="1944000" cy="11826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0"/>
            <p:cNvSpPr/>
            <p:nvPr/>
          </p:nvSpPr>
          <p:spPr>
            <a:xfrm>
              <a:off x="5841914" y="2078094"/>
              <a:ext cx="4320000" cy="1602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0"/>
            <p:cNvSpPr txBox="1"/>
            <p:nvPr/>
          </p:nvSpPr>
          <p:spPr>
            <a:xfrm>
              <a:off x="5841914" y="2078094"/>
              <a:ext cx="4320000" cy="1602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Each region presents for 10 minutes.</a:t>
              </a:r>
              <a:endParaRPr/>
            </a:p>
            <a:p>
              <a:pPr indent="0" lvl="0" marL="0" marR="0" rtl="0" algn="l"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Followed by a broader discussion.</a:t>
              </a:r>
              <a:endParaRPr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61"/>
          <p:cNvSpPr txBox="1"/>
          <p:nvPr>
            <p:ph type="title"/>
          </p:nvPr>
        </p:nvSpPr>
        <p:spPr>
          <a:xfrm>
            <a:off x="823442" y="921715"/>
            <a:ext cx="5163022" cy="2635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999" name="Google Shape;999;p61"/>
          <p:cNvSpPr/>
          <p:nvPr/>
        </p:nvSpPr>
        <p:spPr>
          <a:xfrm flipH="1" rot="10800000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61"/>
          <p:cNvSpPr/>
          <p:nvPr/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61"/>
          <p:cNvSpPr/>
          <p:nvPr/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0">
                <a:srgbClr val="1E4E79">
                  <a:alpha val="0"/>
                </a:srgbClr>
              </a:gs>
              <a:gs pos="39000">
                <a:srgbClr val="1E4E79">
                  <a:alpha val="0"/>
                </a:srgbClr>
              </a:gs>
              <a:gs pos="100000">
                <a:srgbClr val="000000">
                  <a:alpha val="71764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andshake" id="1002" name="Google Shape;100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3907" y="658489"/>
            <a:ext cx="5163022" cy="516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61"/>
          <p:cNvSpPr/>
          <p:nvPr/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79000">
                <a:srgbClr val="2E75B5">
                  <a:alpha val="21960"/>
                </a:srgbClr>
              </a:gs>
              <a:gs pos="100000">
                <a:srgbClr val="2E75B5">
                  <a:alpha val="2196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6"/>
          <p:cNvSpPr txBox="1"/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5200"/>
              <a:t>Process Steps for Customization</a:t>
            </a:r>
            <a:endParaRPr/>
          </a:p>
        </p:txBody>
      </p:sp>
      <p:grpSp>
        <p:nvGrpSpPr>
          <p:cNvPr id="310" name="Google Shape;310;p6"/>
          <p:cNvGrpSpPr/>
          <p:nvPr/>
        </p:nvGrpSpPr>
        <p:grpSpPr>
          <a:xfrm>
            <a:off x="846261" y="1835382"/>
            <a:ext cx="10499477" cy="4339379"/>
            <a:chOff x="8061" y="6582"/>
            <a:chExt cx="10499477" cy="4339379"/>
          </a:xfrm>
        </p:grpSpPr>
        <p:sp>
          <p:nvSpPr>
            <p:cNvPr id="311" name="Google Shape;311;p6"/>
            <p:cNvSpPr/>
            <p:nvPr/>
          </p:nvSpPr>
          <p:spPr>
            <a:xfrm>
              <a:off x="3040792" y="871221"/>
              <a:ext cx="66734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6"/>
            <p:cNvSpPr txBox="1"/>
            <p:nvPr/>
          </p:nvSpPr>
          <p:spPr>
            <a:xfrm>
              <a:off x="3357014" y="913451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6"/>
            <p:cNvSpPr txBox="1"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1: Identifying Issues: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 and categorize DHIS2's Known issues into 16 key areas</a:t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6773265" y="871221"/>
              <a:ext cx="66734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"/>
            <p:cNvSpPr txBox="1"/>
            <p:nvPr/>
          </p:nvSpPr>
          <p:spPr>
            <a:xfrm>
              <a:off x="7089488" y="913451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740534" y="6582"/>
              <a:ext cx="3034531" cy="182071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 txBox="1"/>
            <p:nvPr/>
          </p:nvSpPr>
          <p:spPr>
            <a:xfrm>
              <a:off x="3740534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2: Crafting a Plan: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  action plan with defined tasks and timelines</a:t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525326" y="1825500"/>
              <a:ext cx="7464946" cy="66734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3075"/>
                  </a:lnTo>
                  <a:lnTo>
                    <a:pt x="0" y="63075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 txBox="1"/>
            <p:nvPr/>
          </p:nvSpPr>
          <p:spPr>
            <a:xfrm>
              <a:off x="5070362" y="2155682"/>
              <a:ext cx="374875" cy="6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 txBox="1"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3: Team Grouping: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 groups based on their individual expertise</a:t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040792" y="3389882"/>
              <a:ext cx="66734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 txBox="1"/>
            <p:nvPr/>
          </p:nvSpPr>
          <p:spPr>
            <a:xfrm>
              <a:off x="3357014" y="3432112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 txBox="1"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4: Setting Standards:-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Establish a dedicated team  to define data quality standards and  Review</a:t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 txBox="1"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5: Strong  Monitoring: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Regularly monitor and assess ongoing activities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7"/>
          <p:cNvSpPr txBox="1"/>
          <p:nvPr>
            <p:ph type="title"/>
          </p:nvPr>
        </p:nvSpPr>
        <p:spPr>
          <a:xfrm>
            <a:off x="1136397" y="502022"/>
            <a:ext cx="4959603" cy="1059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4000" u="none" cap="none" strike="noStrike">
                <a:latin typeface="Calibri"/>
                <a:ea typeface="Calibri"/>
                <a:cs typeface="Calibri"/>
                <a:sym typeface="Calibri"/>
              </a:rPr>
              <a:t>Major issues  resolved in relation to metadata</a:t>
            </a:r>
            <a:endParaRPr sz="4000"/>
          </a:p>
        </p:txBody>
      </p:sp>
      <p:sp>
        <p:nvSpPr>
          <p:cNvPr id="335" name="Google Shape;335;p7"/>
          <p:cNvSpPr txBox="1"/>
          <p:nvPr>
            <p:ph idx="1" type="body"/>
          </p:nvPr>
        </p:nvSpPr>
        <p:spPr>
          <a:xfrm>
            <a:off x="1136397" y="1759790"/>
            <a:ext cx="6489354" cy="4181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0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Category options:</a:t>
            </a: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307</a:t>
            </a:r>
            <a:r>
              <a:rPr b="0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b="1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634</a:t>
            </a:r>
            <a:r>
              <a:rPr b="0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 initial category opt</a:t>
            </a:r>
            <a:r>
              <a:rPr b="0" i="0" lang="en-US" sz="1700" u="none" cap="none" strike="noStrike">
                <a:latin typeface="Calibri"/>
                <a:ea typeface="Calibri"/>
                <a:cs typeface="Calibri"/>
                <a:sym typeface="Calibri"/>
              </a:rPr>
              <a:t>ions were retained after review and removal of redundancies.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Categories: </a:t>
            </a:r>
            <a:r>
              <a:rPr b="0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Initially</a:t>
            </a:r>
            <a:r>
              <a:rPr b="1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, 253</a:t>
            </a:r>
            <a:r>
              <a:rPr b="0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 categories were identified for cleaning, with </a:t>
            </a:r>
            <a:r>
              <a:rPr b="1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134 </a:t>
            </a:r>
            <a:r>
              <a:rPr b="0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high-priority categories chosen for inclusion in the data collection.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Category Combinations:</a:t>
            </a: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Out of </a:t>
            </a:r>
            <a:r>
              <a:rPr b="1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271</a:t>
            </a:r>
            <a:r>
              <a:rPr b="0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 category combinations, </a:t>
            </a:r>
            <a:r>
              <a:rPr b="1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136 </a:t>
            </a:r>
            <a:r>
              <a:rPr b="0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were accepted after team review and revision.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Standardized naming</a:t>
            </a: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600" u="none" cap="none" strike="noStrike">
                <a:latin typeface="Calibri"/>
                <a:ea typeface="Calibri"/>
                <a:cs typeface="Calibri"/>
                <a:sym typeface="Calibri"/>
              </a:rPr>
              <a:t>Consistent naming procedures are implemented for all metadata.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Removed duplicate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indicators, data elements, and validation rules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Fix formula issues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for indicator calculation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descr="Magnifying glass showing decling performance" id="336" name="Google Shape;336;p7"/>
          <p:cNvPicPr preferRelativeResize="0"/>
          <p:nvPr/>
        </p:nvPicPr>
        <p:blipFill rotWithShape="1">
          <a:blip r:embed="rId3">
            <a:alphaModFix/>
          </a:blip>
          <a:srcRect b="2" l="1422" r="34362" t="0"/>
          <a:stretch/>
        </p:blipFill>
        <p:spPr>
          <a:xfrm>
            <a:off x="7824157" y="519046"/>
            <a:ext cx="3889307" cy="54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7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7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8"/>
          <p:cNvSpPr txBox="1"/>
          <p:nvPr>
            <p:ph type="title"/>
          </p:nvPr>
        </p:nvSpPr>
        <p:spPr>
          <a:xfrm>
            <a:off x="478535" y="502021"/>
            <a:ext cx="5617465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the DHIS2 governance protocol and implementation roadmap</a:t>
            </a:r>
            <a:endParaRPr/>
          </a:p>
        </p:txBody>
      </p:sp>
      <p:sp>
        <p:nvSpPr>
          <p:cNvPr id="345" name="Google Shape;345;p8"/>
          <p:cNvSpPr txBox="1"/>
          <p:nvPr>
            <p:ph idx="1" type="body"/>
          </p:nvPr>
        </p:nvSpPr>
        <p:spPr>
          <a:xfrm>
            <a:off x="478534" y="2358023"/>
            <a:ext cx="3736627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Completing the final draft of the DHIS2 governance protocol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  Initiating the development of a draft implementation roadmap</a:t>
            </a:r>
            <a:endParaRPr/>
          </a:p>
        </p:txBody>
      </p:sp>
      <p:sp>
        <p:nvSpPr>
          <p:cNvPr id="346" name="Google Shape;346;p8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430" y="100361"/>
            <a:ext cx="7076341" cy="6255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2024-02-06T16:01:14Z</dcterms:created>
  <dc:creator>user</dc:creator>
</cp:coreProperties>
</file>